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014" y="5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‹#›</a:t>
            </a:fld>
            <a:endParaRPr spc="-14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‹#›</a:t>
            </a:fld>
            <a:endParaRPr spc="-14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‹#›</a:t>
            </a:fld>
            <a:endParaRPr spc="-14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‹#›</a:t>
            </a:fld>
            <a:endParaRPr spc="-14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5487" y="478539"/>
            <a:ext cx="17335500" cy="9334500"/>
          </a:xfrm>
          <a:custGeom>
            <a:avLst/>
            <a:gdLst/>
            <a:ahLst/>
            <a:cxnLst/>
            <a:rect l="l" t="t" r="r" b="b"/>
            <a:pathLst>
              <a:path w="17335500" h="9334500">
                <a:moveTo>
                  <a:pt x="16915447" y="9334500"/>
                </a:moveTo>
                <a:lnTo>
                  <a:pt x="420052" y="9334500"/>
                </a:lnTo>
                <a:lnTo>
                  <a:pt x="409740" y="9334373"/>
                </a:lnTo>
                <a:lnTo>
                  <a:pt x="368630" y="9331341"/>
                </a:lnTo>
                <a:lnTo>
                  <a:pt x="328015" y="9324294"/>
                </a:lnTo>
                <a:lnTo>
                  <a:pt x="288286" y="9313299"/>
                </a:lnTo>
                <a:lnTo>
                  <a:pt x="249827" y="9298459"/>
                </a:lnTo>
                <a:lnTo>
                  <a:pt x="213006" y="9279929"/>
                </a:lnTo>
                <a:lnTo>
                  <a:pt x="178180" y="9257873"/>
                </a:lnTo>
                <a:lnTo>
                  <a:pt x="145683" y="9232512"/>
                </a:lnTo>
                <a:lnTo>
                  <a:pt x="115828" y="9204086"/>
                </a:lnTo>
                <a:lnTo>
                  <a:pt x="88903" y="9172873"/>
                </a:lnTo>
                <a:lnTo>
                  <a:pt x="65167" y="9139170"/>
                </a:lnTo>
                <a:lnTo>
                  <a:pt x="44849" y="9103307"/>
                </a:lnTo>
                <a:lnTo>
                  <a:pt x="28145" y="9065618"/>
                </a:lnTo>
                <a:lnTo>
                  <a:pt x="15214" y="9026477"/>
                </a:lnTo>
                <a:lnTo>
                  <a:pt x="6183" y="8986256"/>
                </a:lnTo>
                <a:lnTo>
                  <a:pt x="1137" y="8945346"/>
                </a:lnTo>
                <a:lnTo>
                  <a:pt x="0" y="8914447"/>
                </a:lnTo>
                <a:lnTo>
                  <a:pt x="0" y="420052"/>
                </a:lnTo>
                <a:lnTo>
                  <a:pt x="2022" y="378879"/>
                </a:lnTo>
                <a:lnTo>
                  <a:pt x="8071" y="338104"/>
                </a:lnTo>
                <a:lnTo>
                  <a:pt x="18087" y="298117"/>
                </a:lnTo>
                <a:lnTo>
                  <a:pt x="31974" y="259305"/>
                </a:lnTo>
                <a:lnTo>
                  <a:pt x="49599" y="222041"/>
                </a:lnTo>
                <a:lnTo>
                  <a:pt x="70791" y="186684"/>
                </a:lnTo>
                <a:lnTo>
                  <a:pt x="95347" y="153574"/>
                </a:lnTo>
                <a:lnTo>
                  <a:pt x="123030" y="123030"/>
                </a:lnTo>
                <a:lnTo>
                  <a:pt x="153574" y="95347"/>
                </a:lnTo>
                <a:lnTo>
                  <a:pt x="186684" y="70791"/>
                </a:lnTo>
                <a:lnTo>
                  <a:pt x="222041" y="49599"/>
                </a:lnTo>
                <a:lnTo>
                  <a:pt x="259305" y="31974"/>
                </a:lnTo>
                <a:lnTo>
                  <a:pt x="298117" y="18087"/>
                </a:lnTo>
                <a:lnTo>
                  <a:pt x="338104" y="8071"/>
                </a:lnTo>
                <a:lnTo>
                  <a:pt x="378879" y="2022"/>
                </a:lnTo>
                <a:lnTo>
                  <a:pt x="420052" y="0"/>
                </a:lnTo>
                <a:lnTo>
                  <a:pt x="16915447" y="0"/>
                </a:lnTo>
                <a:lnTo>
                  <a:pt x="16956595" y="2022"/>
                </a:lnTo>
                <a:lnTo>
                  <a:pt x="16997362" y="8071"/>
                </a:lnTo>
                <a:lnTo>
                  <a:pt x="17037367" y="18087"/>
                </a:lnTo>
                <a:lnTo>
                  <a:pt x="17076229" y="31974"/>
                </a:lnTo>
                <a:lnTo>
                  <a:pt x="17113472" y="49599"/>
                </a:lnTo>
                <a:lnTo>
                  <a:pt x="17148810" y="70791"/>
                </a:lnTo>
                <a:lnTo>
                  <a:pt x="17181957" y="95347"/>
                </a:lnTo>
                <a:lnTo>
                  <a:pt x="17212437" y="123030"/>
                </a:lnTo>
                <a:lnTo>
                  <a:pt x="17240154" y="153574"/>
                </a:lnTo>
                <a:lnTo>
                  <a:pt x="17264729" y="186684"/>
                </a:lnTo>
                <a:lnTo>
                  <a:pt x="17285874" y="222041"/>
                </a:lnTo>
                <a:lnTo>
                  <a:pt x="17303496" y="259305"/>
                </a:lnTo>
                <a:lnTo>
                  <a:pt x="17317402" y="298117"/>
                </a:lnTo>
                <a:lnTo>
                  <a:pt x="17327403" y="338104"/>
                </a:lnTo>
                <a:lnTo>
                  <a:pt x="17333499" y="378879"/>
                </a:lnTo>
                <a:lnTo>
                  <a:pt x="17335500" y="420052"/>
                </a:lnTo>
                <a:lnTo>
                  <a:pt x="17335500" y="8914447"/>
                </a:lnTo>
                <a:lnTo>
                  <a:pt x="17333499" y="8955624"/>
                </a:lnTo>
                <a:lnTo>
                  <a:pt x="17327403" y="8996391"/>
                </a:lnTo>
                <a:lnTo>
                  <a:pt x="17317402" y="9036386"/>
                </a:lnTo>
                <a:lnTo>
                  <a:pt x="17303496" y="9075191"/>
                </a:lnTo>
                <a:lnTo>
                  <a:pt x="17285874" y="9112462"/>
                </a:lnTo>
                <a:lnTo>
                  <a:pt x="17264729" y="9147819"/>
                </a:lnTo>
                <a:lnTo>
                  <a:pt x="17240154" y="9180928"/>
                </a:lnTo>
                <a:lnTo>
                  <a:pt x="17212437" y="9211465"/>
                </a:lnTo>
                <a:lnTo>
                  <a:pt x="17181957" y="9239154"/>
                </a:lnTo>
                <a:lnTo>
                  <a:pt x="17148810" y="9263710"/>
                </a:lnTo>
                <a:lnTo>
                  <a:pt x="17113472" y="9284903"/>
                </a:lnTo>
                <a:lnTo>
                  <a:pt x="17076229" y="9302524"/>
                </a:lnTo>
                <a:lnTo>
                  <a:pt x="17037367" y="9316412"/>
                </a:lnTo>
                <a:lnTo>
                  <a:pt x="16997362" y="9326432"/>
                </a:lnTo>
                <a:lnTo>
                  <a:pt x="16956595" y="9332480"/>
                </a:lnTo>
                <a:lnTo>
                  <a:pt x="16915447" y="9334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‹#›</a:t>
            </a:fld>
            <a:endParaRPr spc="-14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9052" y="1289012"/>
            <a:ext cx="1292989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4360" y="2348659"/>
            <a:ext cx="16979278" cy="642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659825" y="9670653"/>
            <a:ext cx="287019" cy="256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‹#›</a:t>
            </a:fld>
            <a:endParaRPr spc="-14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I3pZV4yoCgQZaNKa9HIsnZ18hAfzAeo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829" y="234956"/>
            <a:ext cx="17706975" cy="9820275"/>
          </a:xfrm>
          <a:custGeom>
            <a:avLst/>
            <a:gdLst/>
            <a:ahLst/>
            <a:cxnLst/>
            <a:rect l="l" t="t" r="r" b="b"/>
            <a:pathLst>
              <a:path w="17706975" h="9820275">
                <a:moveTo>
                  <a:pt x="17215961" y="9820275"/>
                </a:moveTo>
                <a:lnTo>
                  <a:pt x="491013" y="9820275"/>
                </a:lnTo>
                <a:lnTo>
                  <a:pt x="478960" y="9820130"/>
                </a:lnTo>
                <a:lnTo>
                  <a:pt x="430904" y="9816591"/>
                </a:lnTo>
                <a:lnTo>
                  <a:pt x="383428" y="9808344"/>
                </a:lnTo>
                <a:lnTo>
                  <a:pt x="336988" y="9795487"/>
                </a:lnTo>
                <a:lnTo>
                  <a:pt x="292031" y="9778167"/>
                </a:lnTo>
                <a:lnTo>
                  <a:pt x="248990" y="9756482"/>
                </a:lnTo>
                <a:lnTo>
                  <a:pt x="208281" y="9730678"/>
                </a:lnTo>
                <a:lnTo>
                  <a:pt x="170293" y="9701080"/>
                </a:lnTo>
                <a:lnTo>
                  <a:pt x="135395" y="9667839"/>
                </a:lnTo>
                <a:lnTo>
                  <a:pt x="103922" y="9631337"/>
                </a:lnTo>
                <a:lnTo>
                  <a:pt x="76176" y="9591968"/>
                </a:lnTo>
                <a:lnTo>
                  <a:pt x="52426" y="9550019"/>
                </a:lnTo>
                <a:lnTo>
                  <a:pt x="32899" y="9505968"/>
                </a:lnTo>
                <a:lnTo>
                  <a:pt x="17785" y="9460214"/>
                </a:lnTo>
                <a:lnTo>
                  <a:pt x="7228" y="9413202"/>
                </a:lnTo>
                <a:lnTo>
                  <a:pt x="1329" y="9365380"/>
                </a:lnTo>
                <a:lnTo>
                  <a:pt x="0" y="9329261"/>
                </a:lnTo>
                <a:lnTo>
                  <a:pt x="0" y="491013"/>
                </a:lnTo>
                <a:lnTo>
                  <a:pt x="2364" y="442885"/>
                </a:lnTo>
                <a:lnTo>
                  <a:pt x="9434" y="395221"/>
                </a:lnTo>
                <a:lnTo>
                  <a:pt x="21142" y="348479"/>
                </a:lnTo>
                <a:lnTo>
                  <a:pt x="37376" y="303111"/>
                </a:lnTo>
                <a:lnTo>
                  <a:pt x="57978" y="259551"/>
                </a:lnTo>
                <a:lnTo>
                  <a:pt x="82750" y="218221"/>
                </a:lnTo>
                <a:lnTo>
                  <a:pt x="111454" y="179517"/>
                </a:lnTo>
                <a:lnTo>
                  <a:pt x="143814" y="143814"/>
                </a:lnTo>
                <a:lnTo>
                  <a:pt x="179517" y="111454"/>
                </a:lnTo>
                <a:lnTo>
                  <a:pt x="218221" y="82750"/>
                </a:lnTo>
                <a:lnTo>
                  <a:pt x="259551" y="57978"/>
                </a:lnTo>
                <a:lnTo>
                  <a:pt x="303111" y="37376"/>
                </a:lnTo>
                <a:lnTo>
                  <a:pt x="348479" y="21142"/>
                </a:lnTo>
                <a:lnTo>
                  <a:pt x="395221" y="9434"/>
                </a:lnTo>
                <a:lnTo>
                  <a:pt x="442885" y="2364"/>
                </a:lnTo>
                <a:lnTo>
                  <a:pt x="491013" y="0"/>
                </a:lnTo>
                <a:lnTo>
                  <a:pt x="17215961" y="0"/>
                </a:lnTo>
                <a:lnTo>
                  <a:pt x="17264062" y="2364"/>
                </a:lnTo>
                <a:lnTo>
                  <a:pt x="17311782" y="9434"/>
                </a:lnTo>
                <a:lnTo>
                  <a:pt x="17358455" y="21142"/>
                </a:lnTo>
                <a:lnTo>
                  <a:pt x="17403889" y="37376"/>
                </a:lnTo>
                <a:lnTo>
                  <a:pt x="17447418" y="57978"/>
                </a:lnTo>
                <a:lnTo>
                  <a:pt x="17488757" y="82750"/>
                </a:lnTo>
                <a:lnTo>
                  <a:pt x="17527428" y="111454"/>
                </a:lnTo>
                <a:lnTo>
                  <a:pt x="17563147" y="143814"/>
                </a:lnTo>
                <a:lnTo>
                  <a:pt x="17595532" y="179517"/>
                </a:lnTo>
                <a:lnTo>
                  <a:pt x="17624202" y="218221"/>
                </a:lnTo>
                <a:lnTo>
                  <a:pt x="17648967" y="259551"/>
                </a:lnTo>
                <a:lnTo>
                  <a:pt x="17669637" y="303111"/>
                </a:lnTo>
                <a:lnTo>
                  <a:pt x="17685829" y="348479"/>
                </a:lnTo>
                <a:lnTo>
                  <a:pt x="17697545" y="395221"/>
                </a:lnTo>
                <a:lnTo>
                  <a:pt x="17704593" y="442885"/>
                </a:lnTo>
                <a:lnTo>
                  <a:pt x="17706975" y="491013"/>
                </a:lnTo>
                <a:lnTo>
                  <a:pt x="17706975" y="9329261"/>
                </a:lnTo>
                <a:lnTo>
                  <a:pt x="17704593" y="9377391"/>
                </a:lnTo>
                <a:lnTo>
                  <a:pt x="17697545" y="9425054"/>
                </a:lnTo>
                <a:lnTo>
                  <a:pt x="17685829" y="9471793"/>
                </a:lnTo>
                <a:lnTo>
                  <a:pt x="17669637" y="9517160"/>
                </a:lnTo>
                <a:lnTo>
                  <a:pt x="17648967" y="9560718"/>
                </a:lnTo>
                <a:lnTo>
                  <a:pt x="17624202" y="9602057"/>
                </a:lnTo>
                <a:lnTo>
                  <a:pt x="17595532" y="9640728"/>
                </a:lnTo>
                <a:lnTo>
                  <a:pt x="17563147" y="9676447"/>
                </a:lnTo>
                <a:lnTo>
                  <a:pt x="17527428" y="9708832"/>
                </a:lnTo>
                <a:lnTo>
                  <a:pt x="17488757" y="9737502"/>
                </a:lnTo>
                <a:lnTo>
                  <a:pt x="17447418" y="9762267"/>
                </a:lnTo>
                <a:lnTo>
                  <a:pt x="17403889" y="9782937"/>
                </a:lnTo>
                <a:lnTo>
                  <a:pt x="17358455" y="9799129"/>
                </a:lnTo>
                <a:lnTo>
                  <a:pt x="17311782" y="9810845"/>
                </a:lnTo>
                <a:lnTo>
                  <a:pt x="17264062" y="9817893"/>
                </a:lnTo>
                <a:lnTo>
                  <a:pt x="17215961" y="98202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Emotion</a:t>
            </a:r>
            <a:r>
              <a:rPr spc="-894" dirty="0"/>
              <a:t> </a:t>
            </a:r>
            <a:r>
              <a:rPr spc="-204" dirty="0"/>
              <a:t>Analysis</a:t>
            </a:r>
            <a:r>
              <a:rPr spc="-890" dirty="0"/>
              <a:t> </a:t>
            </a:r>
            <a:r>
              <a:rPr spc="325" dirty="0"/>
              <a:t>of</a:t>
            </a:r>
            <a:r>
              <a:rPr spc="-890" dirty="0"/>
              <a:t> </a:t>
            </a:r>
            <a:r>
              <a:rPr spc="-50" dirty="0"/>
              <a:t>Tweet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5394" y="9606965"/>
            <a:ext cx="1414145" cy="466725"/>
            <a:chOff x="205394" y="9606965"/>
            <a:chExt cx="1414145" cy="466725"/>
          </a:xfrm>
        </p:grpSpPr>
        <p:sp>
          <p:nvSpPr>
            <p:cNvPr id="5" name="object 5"/>
            <p:cNvSpPr/>
            <p:nvPr/>
          </p:nvSpPr>
          <p:spPr>
            <a:xfrm>
              <a:off x="952500" y="9623236"/>
              <a:ext cx="666750" cy="428625"/>
            </a:xfrm>
            <a:custGeom>
              <a:avLst/>
              <a:gdLst/>
              <a:ahLst/>
              <a:cxnLst/>
              <a:rect l="l" t="t" r="r" b="b"/>
              <a:pathLst>
                <a:path w="666750" h="428625">
                  <a:moveTo>
                    <a:pt x="459456" y="428625"/>
                  </a:moveTo>
                  <a:lnTo>
                    <a:pt x="207293" y="428625"/>
                  </a:lnTo>
                  <a:lnTo>
                    <a:pt x="200291" y="428281"/>
                  </a:lnTo>
                  <a:lnTo>
                    <a:pt x="158817" y="421434"/>
                  </a:lnTo>
                  <a:lnTo>
                    <a:pt x="119476" y="406627"/>
                  </a:lnTo>
                  <a:lnTo>
                    <a:pt x="83779" y="384430"/>
                  </a:lnTo>
                  <a:lnTo>
                    <a:pt x="53099" y="355696"/>
                  </a:lnTo>
                  <a:lnTo>
                    <a:pt x="28614" y="321528"/>
                  </a:lnTo>
                  <a:lnTo>
                    <a:pt x="11265" y="283241"/>
                  </a:lnTo>
                  <a:lnTo>
                    <a:pt x="1719" y="242303"/>
                  </a:lnTo>
                  <a:lnTo>
                    <a:pt x="0" y="221331"/>
                  </a:lnTo>
                  <a:lnTo>
                    <a:pt x="0" y="207293"/>
                  </a:lnTo>
                  <a:lnTo>
                    <a:pt x="5487" y="165617"/>
                  </a:lnTo>
                  <a:lnTo>
                    <a:pt x="18999" y="125813"/>
                  </a:lnTo>
                  <a:lnTo>
                    <a:pt x="40017" y="89410"/>
                  </a:lnTo>
                  <a:lnTo>
                    <a:pt x="67733" y="57807"/>
                  </a:lnTo>
                  <a:lnTo>
                    <a:pt x="101083" y="32218"/>
                  </a:lnTo>
                  <a:lnTo>
                    <a:pt x="138783" y="13627"/>
                  </a:lnTo>
                  <a:lnTo>
                    <a:pt x="179386" y="2748"/>
                  </a:lnTo>
                  <a:lnTo>
                    <a:pt x="207293" y="0"/>
                  </a:lnTo>
                  <a:lnTo>
                    <a:pt x="459456" y="0"/>
                  </a:lnTo>
                  <a:lnTo>
                    <a:pt x="501132" y="5487"/>
                  </a:lnTo>
                  <a:lnTo>
                    <a:pt x="540936" y="18999"/>
                  </a:lnTo>
                  <a:lnTo>
                    <a:pt x="577338" y="40017"/>
                  </a:lnTo>
                  <a:lnTo>
                    <a:pt x="608942" y="67733"/>
                  </a:lnTo>
                  <a:lnTo>
                    <a:pt x="634531" y="101083"/>
                  </a:lnTo>
                  <a:lnTo>
                    <a:pt x="653122" y="138783"/>
                  </a:lnTo>
                  <a:lnTo>
                    <a:pt x="664001" y="179386"/>
                  </a:lnTo>
                  <a:lnTo>
                    <a:pt x="666750" y="207293"/>
                  </a:lnTo>
                  <a:lnTo>
                    <a:pt x="666750" y="221331"/>
                  </a:lnTo>
                  <a:lnTo>
                    <a:pt x="661262" y="263007"/>
                  </a:lnTo>
                  <a:lnTo>
                    <a:pt x="647750" y="302811"/>
                  </a:lnTo>
                  <a:lnTo>
                    <a:pt x="626732" y="339213"/>
                  </a:lnTo>
                  <a:lnTo>
                    <a:pt x="599015" y="370817"/>
                  </a:lnTo>
                  <a:lnTo>
                    <a:pt x="565666" y="396406"/>
                  </a:lnTo>
                  <a:lnTo>
                    <a:pt x="527966" y="414997"/>
                  </a:lnTo>
                  <a:lnTo>
                    <a:pt x="487363" y="425876"/>
                  </a:lnTo>
                  <a:lnTo>
                    <a:pt x="466458" y="4282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5394" y="9606965"/>
              <a:ext cx="771524" cy="466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30852" y="4198020"/>
            <a:ext cx="5560695" cy="290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01570">
              <a:lnSpc>
                <a:spcPct val="115700"/>
              </a:lnSpc>
              <a:spcBef>
                <a:spcPts val="100"/>
              </a:spcBef>
            </a:pPr>
            <a:r>
              <a:rPr sz="2700" spc="-75" dirty="0">
                <a:latin typeface="Arial"/>
                <a:cs typeface="Arial"/>
              </a:rPr>
              <a:t>D. </a:t>
            </a:r>
            <a:r>
              <a:rPr sz="2700" spc="-65" dirty="0">
                <a:latin typeface="Arial"/>
                <a:cs typeface="Arial"/>
              </a:rPr>
              <a:t>DURGA </a:t>
            </a:r>
            <a:r>
              <a:rPr sz="2700" spc="-60" dirty="0">
                <a:latin typeface="Arial"/>
                <a:cs typeface="Arial"/>
              </a:rPr>
              <a:t>PRASAD  </a:t>
            </a:r>
            <a:r>
              <a:rPr sz="2700" spc="-70" dirty="0">
                <a:latin typeface="Arial"/>
                <a:cs typeface="Arial"/>
              </a:rPr>
              <a:t>PARDHU</a:t>
            </a:r>
            <a:r>
              <a:rPr sz="2700" spc="-45" dirty="0">
                <a:latin typeface="Arial"/>
                <a:cs typeface="Arial"/>
              </a:rPr>
              <a:t> </a:t>
            </a:r>
            <a:r>
              <a:rPr sz="2700" spc="45" dirty="0">
                <a:latin typeface="Arial"/>
                <a:cs typeface="Arial"/>
              </a:rPr>
              <a:t>GUTTULA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  <a:spcBef>
                <a:spcPts val="75"/>
              </a:spcBef>
            </a:pPr>
            <a:r>
              <a:rPr sz="2700" spc="-35" dirty="0">
                <a:latin typeface="Arial"/>
                <a:cs typeface="Arial"/>
              </a:rPr>
              <a:t>TANGELLAPALLI </a:t>
            </a:r>
            <a:r>
              <a:rPr sz="2700" spc="-50" dirty="0">
                <a:latin typeface="Arial"/>
                <a:cs typeface="Arial"/>
              </a:rPr>
              <a:t>RAMYA </a:t>
            </a:r>
            <a:r>
              <a:rPr sz="2700" spc="35" dirty="0">
                <a:latin typeface="Arial"/>
                <a:cs typeface="Arial"/>
              </a:rPr>
              <a:t>MANASA  </a:t>
            </a:r>
            <a:r>
              <a:rPr sz="2700" spc="-10" dirty="0">
                <a:latin typeface="Arial"/>
                <a:cs typeface="Arial"/>
              </a:rPr>
              <a:t>VEMULAPALLI </a:t>
            </a:r>
            <a:r>
              <a:rPr sz="2700" spc="-75" dirty="0">
                <a:latin typeface="Arial"/>
                <a:cs typeface="Arial"/>
              </a:rPr>
              <a:t>BAVYA</a:t>
            </a:r>
            <a:r>
              <a:rPr sz="2700" spc="15" dirty="0">
                <a:latin typeface="Arial"/>
                <a:cs typeface="Arial"/>
              </a:rPr>
              <a:t> </a:t>
            </a:r>
            <a:r>
              <a:rPr sz="2700" spc="-114" dirty="0">
                <a:latin typeface="Arial"/>
                <a:cs typeface="Arial"/>
              </a:rPr>
              <a:t>SRI</a:t>
            </a:r>
            <a:endParaRPr sz="2700">
              <a:latin typeface="Arial"/>
              <a:cs typeface="Arial"/>
            </a:endParaRPr>
          </a:p>
          <a:p>
            <a:pPr marL="12700" marR="1991995">
              <a:lnSpc>
                <a:spcPct val="115700"/>
              </a:lnSpc>
              <a:spcBef>
                <a:spcPts val="75"/>
              </a:spcBef>
            </a:pPr>
            <a:r>
              <a:rPr sz="2700" spc="-20" dirty="0">
                <a:latin typeface="Arial"/>
                <a:cs typeface="Arial"/>
              </a:rPr>
              <a:t>THOTE PRASANTH  </a:t>
            </a:r>
            <a:r>
              <a:rPr sz="2700" spc="-35" dirty="0">
                <a:latin typeface="Arial"/>
                <a:cs typeface="Arial"/>
              </a:rPr>
              <a:t>PITANI </a:t>
            </a:r>
            <a:r>
              <a:rPr sz="2700" spc="15" dirty="0">
                <a:latin typeface="Arial"/>
                <a:cs typeface="Arial"/>
              </a:rPr>
              <a:t>NIRANJAN</a:t>
            </a:r>
            <a:r>
              <a:rPr sz="2700" spc="-5" dirty="0"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SAI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46377" y="9670653"/>
            <a:ext cx="114300" cy="2565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00" spc="-140" dirty="0">
                <a:solidFill>
                  <a:srgbClr val="212121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4920" y="9739124"/>
            <a:ext cx="199390" cy="2101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165" dirty="0">
                <a:solidFill>
                  <a:srgbClr val="121212"/>
                </a:solidFill>
                <a:latin typeface="Trebuchet MS"/>
                <a:cs typeface="Trebuchet MS"/>
              </a:rPr>
              <a:t>0</a:t>
            </a:r>
            <a:r>
              <a:rPr sz="1200" spc="-65" dirty="0">
                <a:solidFill>
                  <a:srgbClr val="121212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234695" y="5190744"/>
              <a:ext cx="17824704" cy="4471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40608" y="5"/>
              <a:ext cx="11612880" cy="64160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0138" y="5454025"/>
            <a:ext cx="5099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212121"/>
                </a:solidFill>
                <a:latin typeface="Arial"/>
                <a:cs typeface="Arial"/>
              </a:rPr>
              <a:t>Conversion </a:t>
            </a:r>
            <a:r>
              <a:rPr sz="1800" spc="110" dirty="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sz="1800" spc="75" dirty="0">
                <a:solidFill>
                  <a:srgbClr val="212121"/>
                </a:solidFill>
                <a:latin typeface="Arial"/>
                <a:cs typeface="Arial"/>
              </a:rPr>
              <a:t>combined </a:t>
            </a:r>
            <a:r>
              <a:rPr sz="1800" spc="90" dirty="0">
                <a:solidFill>
                  <a:srgbClr val="212121"/>
                </a:solidFill>
                <a:latin typeface="Arial"/>
                <a:cs typeface="Arial"/>
              </a:rPr>
              <a:t>tweets </a:t>
            </a:r>
            <a:r>
              <a:rPr sz="1800" spc="70" dirty="0">
                <a:solidFill>
                  <a:srgbClr val="212121"/>
                </a:solidFill>
                <a:latin typeface="Arial"/>
                <a:cs typeface="Arial"/>
              </a:rPr>
              <a:t>into</a:t>
            </a:r>
            <a:r>
              <a:rPr sz="1800" spc="-3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212121"/>
                </a:solidFill>
                <a:latin typeface="Arial"/>
                <a:cs typeface="Arial"/>
              </a:rPr>
              <a:t>dataframe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2847" y="8653663"/>
            <a:ext cx="94259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0" dirty="0">
                <a:solidFill>
                  <a:srgbClr val="212121"/>
                </a:solidFill>
                <a:latin typeface="Arial"/>
                <a:cs typeface="Arial"/>
              </a:rPr>
              <a:t>Creation</a:t>
            </a:r>
            <a:r>
              <a:rPr sz="21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125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1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100" dirty="0">
                <a:solidFill>
                  <a:srgbClr val="212121"/>
                </a:solidFill>
                <a:latin typeface="Arial"/>
                <a:cs typeface="Arial"/>
              </a:rPr>
              <a:t>word</a:t>
            </a:r>
            <a:r>
              <a:rPr sz="21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85" dirty="0">
                <a:solidFill>
                  <a:srgbClr val="212121"/>
                </a:solidFill>
                <a:latin typeface="Arial"/>
                <a:cs typeface="Arial"/>
              </a:rPr>
              <a:t>cloud</a:t>
            </a:r>
            <a:r>
              <a:rPr sz="21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125" dirty="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sz="21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75" dirty="0">
                <a:solidFill>
                  <a:srgbClr val="212121"/>
                </a:solidFill>
                <a:latin typeface="Arial"/>
                <a:cs typeface="Arial"/>
              </a:rPr>
              <a:t>generate</a:t>
            </a:r>
            <a:r>
              <a:rPr sz="21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sz="21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55" dirty="0">
                <a:solidFill>
                  <a:srgbClr val="212121"/>
                </a:solidFill>
                <a:latin typeface="Arial"/>
                <a:cs typeface="Arial"/>
              </a:rPr>
              <a:t>image</a:t>
            </a:r>
            <a:r>
              <a:rPr sz="21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125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1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95" dirty="0">
                <a:solidFill>
                  <a:srgbClr val="212121"/>
                </a:solidFill>
                <a:latin typeface="Arial"/>
                <a:cs typeface="Arial"/>
              </a:rPr>
              <a:t>most</a:t>
            </a:r>
            <a:r>
              <a:rPr sz="21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70" dirty="0">
                <a:solidFill>
                  <a:srgbClr val="212121"/>
                </a:solidFill>
                <a:latin typeface="Arial"/>
                <a:cs typeface="Arial"/>
              </a:rPr>
              <a:t>representative</a:t>
            </a:r>
            <a:r>
              <a:rPr sz="21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90" dirty="0">
                <a:solidFill>
                  <a:srgbClr val="212121"/>
                </a:solidFill>
                <a:latin typeface="Arial"/>
                <a:cs typeface="Arial"/>
              </a:rPr>
              <a:t>words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394" y="9606973"/>
            <a:ext cx="771524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10</a:t>
            </a:fld>
            <a:endParaRPr spc="-1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2691383" y="4556759"/>
              <a:ext cx="12902184" cy="5669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91383" y="0"/>
              <a:ext cx="12902184" cy="6394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458502" y="4932238"/>
            <a:ext cx="9842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85" dirty="0">
                <a:solidFill>
                  <a:srgbClr val="212121"/>
                </a:solidFill>
                <a:latin typeface="Arial"/>
                <a:cs typeface="Arial"/>
              </a:rPr>
              <a:t>code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80" dirty="0">
                <a:solidFill>
                  <a:srgbClr val="212121"/>
                </a:solidFill>
                <a:latin typeface="Arial"/>
                <a:cs typeface="Arial"/>
              </a:rPr>
              <a:t>for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212121"/>
                </a:solidFill>
                <a:latin typeface="Arial"/>
                <a:cs typeface="Arial"/>
              </a:rPr>
              <a:t>adding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150" dirty="0">
                <a:solidFill>
                  <a:srgbClr val="212121"/>
                </a:solidFill>
                <a:latin typeface="Arial"/>
                <a:cs typeface="Arial"/>
              </a:rPr>
              <a:t>4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columns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11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positive,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negative,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neutral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75" dirty="0">
                <a:solidFill>
                  <a:srgbClr val="212121"/>
                </a:solidFill>
                <a:latin typeface="Arial"/>
                <a:cs typeface="Arial"/>
              </a:rPr>
              <a:t>compound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105" dirty="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90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5" dirty="0">
                <a:solidFill>
                  <a:srgbClr val="212121"/>
                </a:solidFill>
                <a:latin typeface="Arial"/>
                <a:cs typeface="Arial"/>
              </a:rPr>
              <a:t>dataset.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6280" y="9267073"/>
            <a:ext cx="7244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212121"/>
                </a:solidFill>
                <a:latin typeface="Arial"/>
                <a:cs typeface="Arial"/>
              </a:rPr>
              <a:t>Classification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11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212121"/>
                </a:solidFill>
                <a:latin typeface="Arial"/>
                <a:cs typeface="Arial"/>
              </a:rPr>
              <a:t>emotion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11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8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90" dirty="0">
                <a:solidFill>
                  <a:srgbClr val="212121"/>
                </a:solidFill>
                <a:latin typeface="Arial"/>
                <a:cs typeface="Arial"/>
              </a:rPr>
              <a:t>tweets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85" dirty="0">
                <a:solidFill>
                  <a:srgbClr val="212121"/>
                </a:solidFill>
                <a:latin typeface="Arial"/>
                <a:cs typeface="Arial"/>
              </a:rPr>
              <a:t>by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5" dirty="0">
                <a:solidFill>
                  <a:srgbClr val="212121"/>
                </a:solidFill>
                <a:latin typeface="Arial"/>
                <a:cs typeface="Arial"/>
              </a:rPr>
              <a:t>comparing</a:t>
            </a:r>
            <a:r>
              <a:rPr sz="18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75" dirty="0">
                <a:solidFill>
                  <a:srgbClr val="212121"/>
                </a:solidFill>
                <a:latin typeface="Arial"/>
                <a:cs typeface="Arial"/>
              </a:rPr>
              <a:t>compound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212121"/>
                </a:solidFill>
                <a:latin typeface="Arial"/>
                <a:cs typeface="Arial"/>
              </a:rPr>
              <a:t>score.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394" y="9606967"/>
            <a:ext cx="771524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11</a:t>
            </a:fld>
            <a:endParaRPr spc="-1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54125" y="4933064"/>
            <a:ext cx="3578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Frequencies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sz="2400" spc="30" dirty="0">
                <a:solidFill>
                  <a:srgbClr val="212121"/>
                </a:solidFill>
                <a:latin typeface="Arial"/>
                <a:cs typeface="Arial"/>
              </a:rPr>
              <a:t>all</a:t>
            </a:r>
            <a:r>
              <a:rPr sz="2400" spc="-2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labels.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3832" y="1234439"/>
            <a:ext cx="14880336" cy="7187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1505" y="7594848"/>
            <a:ext cx="796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212121"/>
                </a:solidFill>
                <a:latin typeface="Arial"/>
                <a:cs typeface="Arial"/>
              </a:rPr>
              <a:t>Number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11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positive,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negative,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neutral</a:t>
            </a:r>
            <a:r>
              <a:rPr sz="18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90" dirty="0">
                <a:solidFill>
                  <a:srgbClr val="212121"/>
                </a:solidFill>
                <a:latin typeface="Arial"/>
                <a:cs typeface="Arial"/>
              </a:rPr>
              <a:t>tweets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5" dirty="0">
                <a:solidFill>
                  <a:srgbClr val="212121"/>
                </a:solidFill>
                <a:latin typeface="Arial"/>
                <a:cs typeface="Arial"/>
              </a:rPr>
              <a:t>present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90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given</a:t>
            </a:r>
            <a:r>
              <a:rPr sz="18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5" dirty="0">
                <a:solidFill>
                  <a:srgbClr val="212121"/>
                </a:solidFill>
                <a:latin typeface="Arial"/>
                <a:cs typeface="Arial"/>
              </a:rPr>
              <a:t>dataset.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394" y="9606967"/>
            <a:ext cx="771524" cy="46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12</a:t>
            </a:fld>
            <a:endParaRPr spc="-1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487" y="478539"/>
            <a:ext cx="17335500" cy="9334500"/>
          </a:xfrm>
          <a:custGeom>
            <a:avLst/>
            <a:gdLst/>
            <a:ahLst/>
            <a:cxnLst/>
            <a:rect l="l" t="t" r="r" b="b"/>
            <a:pathLst>
              <a:path w="17335500" h="9334500">
                <a:moveTo>
                  <a:pt x="16915447" y="9334500"/>
                </a:moveTo>
                <a:lnTo>
                  <a:pt x="420052" y="9334500"/>
                </a:lnTo>
                <a:lnTo>
                  <a:pt x="409740" y="9334373"/>
                </a:lnTo>
                <a:lnTo>
                  <a:pt x="368630" y="9331341"/>
                </a:lnTo>
                <a:lnTo>
                  <a:pt x="328015" y="9324294"/>
                </a:lnTo>
                <a:lnTo>
                  <a:pt x="288286" y="9313299"/>
                </a:lnTo>
                <a:lnTo>
                  <a:pt x="249827" y="9298459"/>
                </a:lnTo>
                <a:lnTo>
                  <a:pt x="213006" y="9279929"/>
                </a:lnTo>
                <a:lnTo>
                  <a:pt x="178180" y="9257873"/>
                </a:lnTo>
                <a:lnTo>
                  <a:pt x="145683" y="9232512"/>
                </a:lnTo>
                <a:lnTo>
                  <a:pt x="115828" y="9204086"/>
                </a:lnTo>
                <a:lnTo>
                  <a:pt x="88903" y="9172873"/>
                </a:lnTo>
                <a:lnTo>
                  <a:pt x="65167" y="9139170"/>
                </a:lnTo>
                <a:lnTo>
                  <a:pt x="44849" y="9103307"/>
                </a:lnTo>
                <a:lnTo>
                  <a:pt x="28145" y="9065618"/>
                </a:lnTo>
                <a:lnTo>
                  <a:pt x="15214" y="9026477"/>
                </a:lnTo>
                <a:lnTo>
                  <a:pt x="6183" y="8986256"/>
                </a:lnTo>
                <a:lnTo>
                  <a:pt x="1137" y="8945346"/>
                </a:lnTo>
                <a:lnTo>
                  <a:pt x="0" y="8914447"/>
                </a:lnTo>
                <a:lnTo>
                  <a:pt x="0" y="420052"/>
                </a:lnTo>
                <a:lnTo>
                  <a:pt x="2022" y="378879"/>
                </a:lnTo>
                <a:lnTo>
                  <a:pt x="8071" y="338104"/>
                </a:lnTo>
                <a:lnTo>
                  <a:pt x="18087" y="298117"/>
                </a:lnTo>
                <a:lnTo>
                  <a:pt x="31974" y="259305"/>
                </a:lnTo>
                <a:lnTo>
                  <a:pt x="49599" y="222041"/>
                </a:lnTo>
                <a:lnTo>
                  <a:pt x="70791" y="186684"/>
                </a:lnTo>
                <a:lnTo>
                  <a:pt x="95347" y="153574"/>
                </a:lnTo>
                <a:lnTo>
                  <a:pt x="123030" y="123030"/>
                </a:lnTo>
                <a:lnTo>
                  <a:pt x="153574" y="95347"/>
                </a:lnTo>
                <a:lnTo>
                  <a:pt x="186684" y="70791"/>
                </a:lnTo>
                <a:lnTo>
                  <a:pt x="222041" y="49599"/>
                </a:lnTo>
                <a:lnTo>
                  <a:pt x="259305" y="31974"/>
                </a:lnTo>
                <a:lnTo>
                  <a:pt x="298117" y="18087"/>
                </a:lnTo>
                <a:lnTo>
                  <a:pt x="338104" y="8071"/>
                </a:lnTo>
                <a:lnTo>
                  <a:pt x="378879" y="2022"/>
                </a:lnTo>
                <a:lnTo>
                  <a:pt x="420052" y="0"/>
                </a:lnTo>
                <a:lnTo>
                  <a:pt x="16915447" y="0"/>
                </a:lnTo>
                <a:lnTo>
                  <a:pt x="16956595" y="2022"/>
                </a:lnTo>
                <a:lnTo>
                  <a:pt x="16997362" y="8071"/>
                </a:lnTo>
                <a:lnTo>
                  <a:pt x="17037367" y="18087"/>
                </a:lnTo>
                <a:lnTo>
                  <a:pt x="17076229" y="31974"/>
                </a:lnTo>
                <a:lnTo>
                  <a:pt x="17113472" y="49599"/>
                </a:lnTo>
                <a:lnTo>
                  <a:pt x="17148810" y="70791"/>
                </a:lnTo>
                <a:lnTo>
                  <a:pt x="17181957" y="95347"/>
                </a:lnTo>
                <a:lnTo>
                  <a:pt x="17212437" y="123030"/>
                </a:lnTo>
                <a:lnTo>
                  <a:pt x="17240154" y="153574"/>
                </a:lnTo>
                <a:lnTo>
                  <a:pt x="17264729" y="186684"/>
                </a:lnTo>
                <a:lnTo>
                  <a:pt x="17285874" y="222041"/>
                </a:lnTo>
                <a:lnTo>
                  <a:pt x="17303496" y="259305"/>
                </a:lnTo>
                <a:lnTo>
                  <a:pt x="17317402" y="298117"/>
                </a:lnTo>
                <a:lnTo>
                  <a:pt x="17327403" y="338104"/>
                </a:lnTo>
                <a:lnTo>
                  <a:pt x="17333499" y="378879"/>
                </a:lnTo>
                <a:lnTo>
                  <a:pt x="17335500" y="420052"/>
                </a:lnTo>
                <a:lnTo>
                  <a:pt x="17335500" y="8914447"/>
                </a:lnTo>
                <a:lnTo>
                  <a:pt x="17333499" y="8955624"/>
                </a:lnTo>
                <a:lnTo>
                  <a:pt x="17327403" y="8996391"/>
                </a:lnTo>
                <a:lnTo>
                  <a:pt x="17317402" y="9036386"/>
                </a:lnTo>
                <a:lnTo>
                  <a:pt x="17303496" y="9075191"/>
                </a:lnTo>
                <a:lnTo>
                  <a:pt x="17285874" y="9112462"/>
                </a:lnTo>
                <a:lnTo>
                  <a:pt x="17264729" y="9147819"/>
                </a:lnTo>
                <a:lnTo>
                  <a:pt x="17240154" y="9180928"/>
                </a:lnTo>
                <a:lnTo>
                  <a:pt x="17212437" y="9211465"/>
                </a:lnTo>
                <a:lnTo>
                  <a:pt x="17181957" y="9239154"/>
                </a:lnTo>
                <a:lnTo>
                  <a:pt x="17148810" y="9263710"/>
                </a:lnTo>
                <a:lnTo>
                  <a:pt x="17113472" y="9284903"/>
                </a:lnTo>
                <a:lnTo>
                  <a:pt x="17076229" y="9302524"/>
                </a:lnTo>
                <a:lnTo>
                  <a:pt x="17037367" y="9316412"/>
                </a:lnTo>
                <a:lnTo>
                  <a:pt x="16997362" y="9326432"/>
                </a:lnTo>
                <a:lnTo>
                  <a:pt x="16956595" y="9332480"/>
                </a:lnTo>
                <a:lnTo>
                  <a:pt x="16915447" y="9334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760693"/>
            <a:ext cx="79489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95" dirty="0"/>
              <a:t>Output</a:t>
            </a:r>
            <a:r>
              <a:rPr sz="6000" spc="-910" dirty="0"/>
              <a:t> </a:t>
            </a:r>
            <a:r>
              <a:rPr sz="6000" spc="675" dirty="0"/>
              <a:t>-</a:t>
            </a:r>
            <a:r>
              <a:rPr sz="6000" spc="-905" dirty="0"/>
              <a:t> </a:t>
            </a:r>
            <a:r>
              <a:rPr sz="6000" spc="-240" dirty="0"/>
              <a:t>Models</a:t>
            </a:r>
            <a:r>
              <a:rPr sz="6000" spc="-905" dirty="0"/>
              <a:t> </a:t>
            </a:r>
            <a:r>
              <a:rPr sz="6000" spc="-270" dirty="0"/>
              <a:t>Accuracy</a:t>
            </a:r>
            <a:endParaRPr sz="6000"/>
          </a:p>
        </p:txBody>
      </p:sp>
      <p:sp>
        <p:nvSpPr>
          <p:cNvPr id="4" name="object 4"/>
          <p:cNvSpPr/>
          <p:nvPr/>
        </p:nvSpPr>
        <p:spPr>
          <a:xfrm>
            <a:off x="1588008" y="1481327"/>
            <a:ext cx="15566136" cy="7555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26615" y="8076310"/>
            <a:ext cx="4639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sz="1800" spc="85" dirty="0">
                <a:solidFill>
                  <a:srgbClr val="212121"/>
                </a:solidFill>
                <a:latin typeface="Arial"/>
                <a:cs typeface="Arial"/>
              </a:rPr>
              <a:t>code </a:t>
            </a:r>
            <a:r>
              <a:rPr sz="1800" spc="80" dirty="0">
                <a:solidFill>
                  <a:srgbClr val="212121"/>
                </a:solidFill>
                <a:latin typeface="Arial"/>
                <a:cs typeface="Arial"/>
              </a:rPr>
              <a:t>for </a:t>
            </a:r>
            <a:r>
              <a:rPr sz="1800" spc="60" dirty="0">
                <a:solidFill>
                  <a:srgbClr val="212121"/>
                </a:solidFill>
                <a:latin typeface="Arial"/>
                <a:cs typeface="Arial"/>
              </a:rPr>
              <a:t>implementing </a:t>
            </a:r>
            <a:r>
              <a:rPr sz="1800" spc="20" dirty="0">
                <a:solidFill>
                  <a:srgbClr val="212121"/>
                </a:solidFill>
                <a:latin typeface="Arial"/>
                <a:cs typeface="Arial"/>
              </a:rPr>
              <a:t>SVM</a:t>
            </a:r>
            <a:r>
              <a:rPr sz="1800" spc="-3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212121"/>
                </a:solidFill>
                <a:latin typeface="Arial"/>
                <a:cs typeface="Arial"/>
              </a:rPr>
              <a:t>algorithm.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394" y="9606967"/>
            <a:ext cx="771524" cy="46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13</a:t>
            </a:fld>
            <a:endParaRPr spc="-1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9367" y="1008888"/>
            <a:ext cx="16203167" cy="7053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27477" y="7260208"/>
            <a:ext cx="802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8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85" dirty="0">
                <a:solidFill>
                  <a:srgbClr val="212121"/>
                </a:solidFill>
                <a:latin typeface="Arial"/>
                <a:cs typeface="Arial"/>
              </a:rPr>
              <a:t>code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80" dirty="0">
                <a:solidFill>
                  <a:srgbClr val="212121"/>
                </a:solidFill>
                <a:latin typeface="Arial"/>
                <a:cs typeface="Arial"/>
              </a:rPr>
              <a:t>for</a:t>
            </a:r>
            <a:r>
              <a:rPr sz="18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212121"/>
                </a:solidFill>
                <a:latin typeface="Arial"/>
                <a:cs typeface="Arial"/>
              </a:rPr>
              <a:t>Random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212121"/>
                </a:solidFill>
                <a:latin typeface="Arial"/>
                <a:cs typeface="Arial"/>
              </a:rPr>
              <a:t>Forest</a:t>
            </a:r>
            <a:r>
              <a:rPr sz="18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5" dirty="0">
                <a:solidFill>
                  <a:srgbClr val="212121"/>
                </a:solidFill>
                <a:latin typeface="Arial"/>
                <a:cs typeface="Arial"/>
              </a:rPr>
              <a:t>model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212121"/>
                </a:solidFill>
                <a:latin typeface="Arial"/>
                <a:cs typeface="Arial"/>
              </a:rPr>
              <a:t>finding</a:t>
            </a:r>
            <a:r>
              <a:rPr sz="18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90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212121"/>
                </a:solidFill>
                <a:latin typeface="Arial"/>
                <a:cs typeface="Arial"/>
              </a:rPr>
              <a:t>F1</a:t>
            </a:r>
            <a:r>
              <a:rPr sz="18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212121"/>
                </a:solidFill>
                <a:latin typeface="Arial"/>
                <a:cs typeface="Arial"/>
              </a:rPr>
              <a:t>score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11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8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75" dirty="0">
                <a:solidFill>
                  <a:srgbClr val="212121"/>
                </a:solidFill>
                <a:latin typeface="Arial"/>
                <a:cs typeface="Arial"/>
              </a:rPr>
              <a:t>this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212121"/>
                </a:solidFill>
                <a:latin typeface="Arial"/>
                <a:cs typeface="Arial"/>
              </a:rPr>
              <a:t>model.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49341" y="8875458"/>
            <a:ext cx="8462645" cy="19050"/>
          </a:xfrm>
          <a:custGeom>
            <a:avLst/>
            <a:gdLst/>
            <a:ahLst/>
            <a:cxnLst/>
            <a:rect l="l" t="t" r="r" b="b"/>
            <a:pathLst>
              <a:path w="8462644" h="19050">
                <a:moveTo>
                  <a:pt x="8462264" y="0"/>
                </a:moveTo>
                <a:lnTo>
                  <a:pt x="8462264" y="0"/>
                </a:lnTo>
                <a:lnTo>
                  <a:pt x="0" y="0"/>
                </a:lnTo>
                <a:lnTo>
                  <a:pt x="0" y="19050"/>
                </a:lnTo>
                <a:lnTo>
                  <a:pt x="8462264" y="19050"/>
                </a:lnTo>
                <a:lnTo>
                  <a:pt x="8462264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39925" y="8615105"/>
            <a:ext cx="9984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212121"/>
                </a:solidFill>
                <a:latin typeface="Arial"/>
                <a:cs typeface="Arial"/>
              </a:rPr>
              <a:t>Code </a:t>
            </a:r>
            <a:r>
              <a:rPr sz="1800" spc="35" dirty="0">
                <a:solidFill>
                  <a:srgbClr val="212121"/>
                </a:solidFill>
                <a:latin typeface="Arial"/>
                <a:cs typeface="Arial"/>
              </a:rPr>
              <a:t>link:</a:t>
            </a:r>
            <a:r>
              <a:rPr sz="1800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u="heavy" spc="-1005" dirty="0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  <a:latin typeface="Arial"/>
                <a:cs typeface="Arial"/>
                <a:hlinkClick r:id="rId3"/>
              </a:rPr>
              <a:t>h</a:t>
            </a:r>
            <a:r>
              <a:rPr sz="1800" spc="615" dirty="0">
                <a:solidFill>
                  <a:srgbClr val="212121"/>
                </a:solidFill>
                <a:latin typeface="Arial"/>
                <a:cs typeface="Arial"/>
                <a:hlinkClick r:id="rId3"/>
              </a:rPr>
              <a:t> </a:t>
            </a:r>
            <a:r>
              <a:rPr sz="1800" u="heavy" spc="50" dirty="0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  <a:latin typeface="Arial"/>
                <a:cs typeface="Arial"/>
                <a:hlinkClick r:id="rId3"/>
              </a:rPr>
              <a:t>tt</a:t>
            </a:r>
            <a:r>
              <a:rPr sz="1800" spc="50" dirty="0">
                <a:solidFill>
                  <a:srgbClr val="212121"/>
                </a:solidFill>
                <a:latin typeface="Arial"/>
                <a:cs typeface="Arial"/>
                <a:hlinkClick r:id="rId3"/>
              </a:rPr>
              <a:t>ps://colab.research.google.com/drive/1I3pZV4yoCgQZaNKa9HIsnZ18hAfzAeoF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394" y="9606967"/>
            <a:ext cx="771524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14</a:t>
            </a:fld>
            <a:endParaRPr spc="-1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487" y="478539"/>
            <a:ext cx="17335500" cy="9334500"/>
          </a:xfrm>
          <a:custGeom>
            <a:avLst/>
            <a:gdLst/>
            <a:ahLst/>
            <a:cxnLst/>
            <a:rect l="l" t="t" r="r" b="b"/>
            <a:pathLst>
              <a:path w="17335500" h="9334500">
                <a:moveTo>
                  <a:pt x="16915447" y="9334500"/>
                </a:moveTo>
                <a:lnTo>
                  <a:pt x="420052" y="9334500"/>
                </a:lnTo>
                <a:lnTo>
                  <a:pt x="409740" y="9334373"/>
                </a:lnTo>
                <a:lnTo>
                  <a:pt x="368630" y="9331341"/>
                </a:lnTo>
                <a:lnTo>
                  <a:pt x="328015" y="9324294"/>
                </a:lnTo>
                <a:lnTo>
                  <a:pt x="288286" y="9313299"/>
                </a:lnTo>
                <a:lnTo>
                  <a:pt x="249827" y="9298459"/>
                </a:lnTo>
                <a:lnTo>
                  <a:pt x="213006" y="9279929"/>
                </a:lnTo>
                <a:lnTo>
                  <a:pt x="178180" y="9257873"/>
                </a:lnTo>
                <a:lnTo>
                  <a:pt x="145683" y="9232512"/>
                </a:lnTo>
                <a:lnTo>
                  <a:pt x="115828" y="9204086"/>
                </a:lnTo>
                <a:lnTo>
                  <a:pt x="88903" y="9172873"/>
                </a:lnTo>
                <a:lnTo>
                  <a:pt x="65167" y="9139170"/>
                </a:lnTo>
                <a:lnTo>
                  <a:pt x="44849" y="9103307"/>
                </a:lnTo>
                <a:lnTo>
                  <a:pt x="28145" y="9065618"/>
                </a:lnTo>
                <a:lnTo>
                  <a:pt x="15214" y="9026477"/>
                </a:lnTo>
                <a:lnTo>
                  <a:pt x="6183" y="8986256"/>
                </a:lnTo>
                <a:lnTo>
                  <a:pt x="1137" y="8945346"/>
                </a:lnTo>
                <a:lnTo>
                  <a:pt x="0" y="8914447"/>
                </a:lnTo>
                <a:lnTo>
                  <a:pt x="0" y="420052"/>
                </a:lnTo>
                <a:lnTo>
                  <a:pt x="2022" y="378879"/>
                </a:lnTo>
                <a:lnTo>
                  <a:pt x="8071" y="338104"/>
                </a:lnTo>
                <a:lnTo>
                  <a:pt x="18087" y="298117"/>
                </a:lnTo>
                <a:lnTo>
                  <a:pt x="31974" y="259305"/>
                </a:lnTo>
                <a:lnTo>
                  <a:pt x="49599" y="222041"/>
                </a:lnTo>
                <a:lnTo>
                  <a:pt x="70791" y="186684"/>
                </a:lnTo>
                <a:lnTo>
                  <a:pt x="95347" y="153574"/>
                </a:lnTo>
                <a:lnTo>
                  <a:pt x="123030" y="123030"/>
                </a:lnTo>
                <a:lnTo>
                  <a:pt x="153574" y="95347"/>
                </a:lnTo>
                <a:lnTo>
                  <a:pt x="186684" y="70791"/>
                </a:lnTo>
                <a:lnTo>
                  <a:pt x="222041" y="49599"/>
                </a:lnTo>
                <a:lnTo>
                  <a:pt x="259305" y="31974"/>
                </a:lnTo>
                <a:lnTo>
                  <a:pt x="298117" y="18087"/>
                </a:lnTo>
                <a:lnTo>
                  <a:pt x="338104" y="8071"/>
                </a:lnTo>
                <a:lnTo>
                  <a:pt x="378879" y="2022"/>
                </a:lnTo>
                <a:lnTo>
                  <a:pt x="420052" y="0"/>
                </a:lnTo>
                <a:lnTo>
                  <a:pt x="16915447" y="0"/>
                </a:lnTo>
                <a:lnTo>
                  <a:pt x="16956595" y="2022"/>
                </a:lnTo>
                <a:lnTo>
                  <a:pt x="16997362" y="8071"/>
                </a:lnTo>
                <a:lnTo>
                  <a:pt x="17037367" y="18087"/>
                </a:lnTo>
                <a:lnTo>
                  <a:pt x="17076229" y="31974"/>
                </a:lnTo>
                <a:lnTo>
                  <a:pt x="17113472" y="49599"/>
                </a:lnTo>
                <a:lnTo>
                  <a:pt x="17148810" y="70791"/>
                </a:lnTo>
                <a:lnTo>
                  <a:pt x="17181957" y="95347"/>
                </a:lnTo>
                <a:lnTo>
                  <a:pt x="17212437" y="123030"/>
                </a:lnTo>
                <a:lnTo>
                  <a:pt x="17240154" y="153574"/>
                </a:lnTo>
                <a:lnTo>
                  <a:pt x="17264729" y="186684"/>
                </a:lnTo>
                <a:lnTo>
                  <a:pt x="17285874" y="222041"/>
                </a:lnTo>
                <a:lnTo>
                  <a:pt x="17303496" y="259305"/>
                </a:lnTo>
                <a:lnTo>
                  <a:pt x="17317402" y="298117"/>
                </a:lnTo>
                <a:lnTo>
                  <a:pt x="17327403" y="338104"/>
                </a:lnTo>
                <a:lnTo>
                  <a:pt x="17333499" y="378879"/>
                </a:lnTo>
                <a:lnTo>
                  <a:pt x="17335500" y="420052"/>
                </a:lnTo>
                <a:lnTo>
                  <a:pt x="17335500" y="8914447"/>
                </a:lnTo>
                <a:lnTo>
                  <a:pt x="17333499" y="8955624"/>
                </a:lnTo>
                <a:lnTo>
                  <a:pt x="17327403" y="8996391"/>
                </a:lnTo>
                <a:lnTo>
                  <a:pt x="17317402" y="9036386"/>
                </a:lnTo>
                <a:lnTo>
                  <a:pt x="17303496" y="9075191"/>
                </a:lnTo>
                <a:lnTo>
                  <a:pt x="17285874" y="9112462"/>
                </a:lnTo>
                <a:lnTo>
                  <a:pt x="17264729" y="9147819"/>
                </a:lnTo>
                <a:lnTo>
                  <a:pt x="17240154" y="9180928"/>
                </a:lnTo>
                <a:lnTo>
                  <a:pt x="17212437" y="9211465"/>
                </a:lnTo>
                <a:lnTo>
                  <a:pt x="17181957" y="9239154"/>
                </a:lnTo>
                <a:lnTo>
                  <a:pt x="17148810" y="9263710"/>
                </a:lnTo>
                <a:lnTo>
                  <a:pt x="17113472" y="9284903"/>
                </a:lnTo>
                <a:lnTo>
                  <a:pt x="17076229" y="9302524"/>
                </a:lnTo>
                <a:lnTo>
                  <a:pt x="17037367" y="9316412"/>
                </a:lnTo>
                <a:lnTo>
                  <a:pt x="16997362" y="9326432"/>
                </a:lnTo>
                <a:lnTo>
                  <a:pt x="16956595" y="9332480"/>
                </a:lnTo>
                <a:lnTo>
                  <a:pt x="16915447" y="9334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873125"/>
            <a:ext cx="353822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60" dirty="0"/>
              <a:t>Conclusion</a:t>
            </a:r>
            <a:endParaRPr sz="5700"/>
          </a:p>
        </p:txBody>
      </p:sp>
      <p:sp>
        <p:nvSpPr>
          <p:cNvPr id="4" name="object 4"/>
          <p:cNvSpPr txBox="1"/>
          <p:nvPr/>
        </p:nvSpPr>
        <p:spPr>
          <a:xfrm>
            <a:off x="1381311" y="2334101"/>
            <a:ext cx="15295880" cy="2587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490855" indent="-381000">
              <a:lnSpc>
                <a:spcPct val="1172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25" dirty="0">
                <a:solidFill>
                  <a:srgbClr val="212121"/>
                </a:solidFill>
                <a:latin typeface="Arial"/>
                <a:cs typeface="Arial"/>
              </a:rPr>
              <a:t>We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learned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212121"/>
                </a:solidFill>
                <a:latin typeface="Arial"/>
                <a:cs typeface="Arial"/>
              </a:rPr>
              <a:t>how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approach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emotion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analysis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problem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20" dirty="0">
                <a:solidFill>
                  <a:srgbClr val="212121"/>
                </a:solidFill>
                <a:latin typeface="Arial"/>
                <a:cs typeface="Arial"/>
              </a:rPr>
              <a:t>by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preprocessing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exploration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data. 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Then </a:t>
            </a:r>
            <a:r>
              <a:rPr sz="2400" spc="114" dirty="0">
                <a:solidFill>
                  <a:srgbClr val="212121"/>
                </a:solidFill>
                <a:latin typeface="Arial"/>
                <a:cs typeface="Arial"/>
              </a:rPr>
              <a:t>we 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extracted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features </a:t>
            </a:r>
            <a:r>
              <a:rPr sz="2400" spc="105" dirty="0">
                <a:solidFill>
                  <a:srgbClr val="212121"/>
                </a:solidFill>
                <a:latin typeface="Arial"/>
                <a:cs typeface="Arial"/>
              </a:rPr>
              <a:t>from </a:t>
            </a:r>
            <a:r>
              <a:rPr sz="2400" spc="125" dirty="0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cleaned </a:t>
            </a:r>
            <a:r>
              <a:rPr sz="2400" spc="130" dirty="0">
                <a:solidFill>
                  <a:srgbClr val="212121"/>
                </a:solidFill>
                <a:latin typeface="Arial"/>
                <a:cs typeface="Arial"/>
              </a:rPr>
              <a:t>text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using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Bag-of-Words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TF-IDF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algorithms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  </a:t>
            </a:r>
            <a:r>
              <a:rPr sz="2400" spc="105" dirty="0">
                <a:solidFill>
                  <a:srgbClr val="212121"/>
                </a:solidFill>
                <a:latin typeface="Arial"/>
                <a:cs typeface="Arial"/>
              </a:rPr>
              <a:t>predicted </a:t>
            </a:r>
            <a:r>
              <a:rPr sz="2400" spc="12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2400" spc="-1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emotion.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12121"/>
              </a:buClr>
              <a:buFont typeface="Arial"/>
              <a:buChar char="•"/>
            </a:pPr>
            <a:endParaRPr sz="2850">
              <a:latin typeface="Arial"/>
              <a:cs typeface="Arial"/>
            </a:endParaRPr>
          </a:p>
          <a:p>
            <a:pPr marL="393700" marR="5080" indent="-381000">
              <a:lnSpc>
                <a:spcPct val="117200"/>
              </a:lnSpc>
              <a:buChar char="•"/>
              <a:tabLst>
                <a:tab pos="393065" algn="l"/>
                <a:tab pos="393700" algn="l"/>
              </a:tabLst>
            </a:pP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212121"/>
                </a:solidFill>
                <a:latin typeface="Arial"/>
                <a:cs typeface="Arial"/>
              </a:rPr>
              <a:t>best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model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fit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calculated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20" dirty="0">
                <a:solidFill>
                  <a:srgbClr val="212121"/>
                </a:solidFill>
                <a:latin typeface="Arial"/>
                <a:cs typeface="Arial"/>
              </a:rPr>
              <a:t>by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finding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212121"/>
                </a:solidFill>
                <a:latin typeface="Arial"/>
                <a:cs typeface="Arial"/>
              </a:rPr>
              <a:t>F1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score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these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55" dirty="0">
                <a:solidFill>
                  <a:srgbClr val="212121"/>
                </a:solidFill>
                <a:latin typeface="Arial"/>
                <a:cs typeface="Arial"/>
              </a:rPr>
              <a:t>two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models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based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212121"/>
                </a:solidFill>
                <a:latin typeface="Arial"/>
                <a:cs typeface="Arial"/>
              </a:rPr>
              <a:t>F1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scores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212121"/>
                </a:solidFill>
                <a:latin typeface="Arial"/>
                <a:cs typeface="Arial"/>
              </a:rPr>
              <a:t>we  </a:t>
            </a:r>
            <a:r>
              <a:rPr sz="2400" spc="120" dirty="0">
                <a:solidFill>
                  <a:srgbClr val="212121"/>
                </a:solidFill>
                <a:latin typeface="Arial"/>
                <a:cs typeface="Arial"/>
              </a:rPr>
              <a:t>took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maximum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value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212121"/>
                </a:solidFill>
                <a:latin typeface="Arial"/>
                <a:cs typeface="Arial"/>
              </a:rPr>
              <a:t>F1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score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algorithm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212121"/>
                </a:solidFill>
                <a:latin typeface="Arial"/>
                <a:cs typeface="Arial"/>
              </a:rPr>
              <a:t>we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212121"/>
                </a:solidFill>
                <a:latin typeface="Arial"/>
                <a:cs typeface="Arial"/>
              </a:rPr>
              <a:t>treat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212121"/>
                </a:solidFill>
                <a:latin typeface="Arial"/>
                <a:cs typeface="Arial"/>
              </a:rPr>
              <a:t>that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algorithm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as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our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main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priority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model.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394" y="9606967"/>
            <a:ext cx="771524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15</a:t>
            </a:fld>
            <a:endParaRPr spc="-1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476250" y="476250"/>
              <a:ext cx="17373600" cy="9334500"/>
            </a:xfrm>
            <a:custGeom>
              <a:avLst/>
              <a:gdLst/>
              <a:ahLst/>
              <a:cxnLst/>
              <a:rect l="l" t="t" r="r" b="b"/>
              <a:pathLst>
                <a:path w="17373600" h="9334500">
                  <a:moveTo>
                    <a:pt x="16906875" y="9334500"/>
                  </a:moveTo>
                  <a:lnTo>
                    <a:pt x="466725" y="9334500"/>
                  </a:lnTo>
                  <a:lnTo>
                    <a:pt x="455267" y="9334359"/>
                  </a:lnTo>
                  <a:lnTo>
                    <a:pt x="409589" y="9330991"/>
                  </a:lnTo>
                  <a:lnTo>
                    <a:pt x="364461" y="9323155"/>
                  </a:lnTo>
                  <a:lnTo>
                    <a:pt x="320318" y="9310941"/>
                  </a:lnTo>
                  <a:lnTo>
                    <a:pt x="277585" y="9294458"/>
                  </a:lnTo>
                  <a:lnTo>
                    <a:pt x="236673" y="9273866"/>
                  </a:lnTo>
                  <a:lnTo>
                    <a:pt x="197978" y="9249359"/>
                  </a:lnTo>
                  <a:lnTo>
                    <a:pt x="161870" y="9221177"/>
                  </a:lnTo>
                  <a:lnTo>
                    <a:pt x="128698" y="9189595"/>
                  </a:lnTo>
                  <a:lnTo>
                    <a:pt x="98781" y="9154915"/>
                  </a:lnTo>
                  <a:lnTo>
                    <a:pt x="72408" y="9117471"/>
                  </a:lnTo>
                  <a:lnTo>
                    <a:pt x="49833" y="9077614"/>
                  </a:lnTo>
                  <a:lnTo>
                    <a:pt x="31272" y="9035743"/>
                  </a:lnTo>
                  <a:lnTo>
                    <a:pt x="16905" y="8992251"/>
                  </a:lnTo>
                  <a:lnTo>
                    <a:pt x="6870" y="8947560"/>
                  </a:lnTo>
                  <a:lnTo>
                    <a:pt x="1264" y="8902107"/>
                  </a:lnTo>
                  <a:lnTo>
                    <a:pt x="0" y="8867775"/>
                  </a:lnTo>
                  <a:lnTo>
                    <a:pt x="0" y="466725"/>
                  </a:lnTo>
                  <a:lnTo>
                    <a:pt x="2247" y="420978"/>
                  </a:lnTo>
                  <a:lnTo>
                    <a:pt x="8967" y="375671"/>
                  </a:lnTo>
                  <a:lnTo>
                    <a:pt x="20096" y="331241"/>
                  </a:lnTo>
                  <a:lnTo>
                    <a:pt x="35527" y="288116"/>
                  </a:lnTo>
                  <a:lnTo>
                    <a:pt x="55110" y="246712"/>
                  </a:lnTo>
                  <a:lnTo>
                    <a:pt x="78657" y="207426"/>
                  </a:lnTo>
                  <a:lnTo>
                    <a:pt x="105941" y="170637"/>
                  </a:lnTo>
                  <a:lnTo>
                    <a:pt x="136700" y="136700"/>
                  </a:lnTo>
                  <a:lnTo>
                    <a:pt x="170637" y="105941"/>
                  </a:lnTo>
                  <a:lnTo>
                    <a:pt x="207426" y="78657"/>
                  </a:lnTo>
                  <a:lnTo>
                    <a:pt x="246712" y="55110"/>
                  </a:lnTo>
                  <a:lnTo>
                    <a:pt x="288116" y="35527"/>
                  </a:lnTo>
                  <a:lnTo>
                    <a:pt x="331241" y="20096"/>
                  </a:lnTo>
                  <a:lnTo>
                    <a:pt x="375671" y="8967"/>
                  </a:lnTo>
                  <a:lnTo>
                    <a:pt x="420978" y="2247"/>
                  </a:lnTo>
                  <a:lnTo>
                    <a:pt x="466725" y="0"/>
                  </a:lnTo>
                  <a:lnTo>
                    <a:pt x="16906875" y="0"/>
                  </a:lnTo>
                  <a:lnTo>
                    <a:pt x="16952595" y="2247"/>
                  </a:lnTo>
                  <a:lnTo>
                    <a:pt x="16997934" y="8967"/>
                  </a:lnTo>
                  <a:lnTo>
                    <a:pt x="17042320" y="20096"/>
                  </a:lnTo>
                  <a:lnTo>
                    <a:pt x="17085468" y="35527"/>
                  </a:lnTo>
                  <a:lnTo>
                    <a:pt x="17126902" y="55110"/>
                  </a:lnTo>
                  <a:lnTo>
                    <a:pt x="17166145" y="78657"/>
                  </a:lnTo>
                  <a:lnTo>
                    <a:pt x="17203007" y="105941"/>
                  </a:lnTo>
                  <a:lnTo>
                    <a:pt x="17236916" y="136700"/>
                  </a:lnTo>
                  <a:lnTo>
                    <a:pt x="17267682" y="170637"/>
                  </a:lnTo>
                  <a:lnTo>
                    <a:pt x="17294923" y="207426"/>
                  </a:lnTo>
                  <a:lnTo>
                    <a:pt x="17318450" y="246712"/>
                  </a:lnTo>
                  <a:lnTo>
                    <a:pt x="17338071" y="288116"/>
                  </a:lnTo>
                  <a:lnTo>
                    <a:pt x="17353502" y="331241"/>
                  </a:lnTo>
                  <a:lnTo>
                    <a:pt x="17364646" y="375671"/>
                  </a:lnTo>
                  <a:lnTo>
                    <a:pt x="17371314" y="420978"/>
                  </a:lnTo>
                  <a:lnTo>
                    <a:pt x="17373600" y="466725"/>
                  </a:lnTo>
                  <a:lnTo>
                    <a:pt x="17373600" y="8867775"/>
                  </a:lnTo>
                  <a:lnTo>
                    <a:pt x="17371314" y="8913523"/>
                  </a:lnTo>
                  <a:lnTo>
                    <a:pt x="17364646" y="8958824"/>
                  </a:lnTo>
                  <a:lnTo>
                    <a:pt x="17353502" y="9003258"/>
                  </a:lnTo>
                  <a:lnTo>
                    <a:pt x="17338071" y="9046378"/>
                  </a:lnTo>
                  <a:lnTo>
                    <a:pt x="17318450" y="9087783"/>
                  </a:lnTo>
                  <a:lnTo>
                    <a:pt x="17294923" y="9127074"/>
                  </a:lnTo>
                  <a:lnTo>
                    <a:pt x="17267682" y="9163859"/>
                  </a:lnTo>
                  <a:lnTo>
                    <a:pt x="17236916" y="9197797"/>
                  </a:lnTo>
                  <a:lnTo>
                    <a:pt x="17203007" y="9228553"/>
                  </a:lnTo>
                  <a:lnTo>
                    <a:pt x="17166145" y="9255842"/>
                  </a:lnTo>
                  <a:lnTo>
                    <a:pt x="17126902" y="9279388"/>
                  </a:lnTo>
                  <a:lnTo>
                    <a:pt x="17085468" y="9298971"/>
                  </a:lnTo>
                  <a:lnTo>
                    <a:pt x="17042320" y="9314402"/>
                  </a:lnTo>
                  <a:lnTo>
                    <a:pt x="16997934" y="9325527"/>
                  </a:lnTo>
                  <a:lnTo>
                    <a:pt x="16952595" y="9332252"/>
                  </a:lnTo>
                  <a:lnTo>
                    <a:pt x="16906875" y="9334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2500" y="9623237"/>
              <a:ext cx="666750" cy="428625"/>
            </a:xfrm>
            <a:custGeom>
              <a:avLst/>
              <a:gdLst/>
              <a:ahLst/>
              <a:cxnLst/>
              <a:rect l="l" t="t" r="r" b="b"/>
              <a:pathLst>
                <a:path w="666750" h="428625">
                  <a:moveTo>
                    <a:pt x="459456" y="428625"/>
                  </a:moveTo>
                  <a:lnTo>
                    <a:pt x="207293" y="428625"/>
                  </a:lnTo>
                  <a:lnTo>
                    <a:pt x="200291" y="428281"/>
                  </a:lnTo>
                  <a:lnTo>
                    <a:pt x="158817" y="421434"/>
                  </a:lnTo>
                  <a:lnTo>
                    <a:pt x="119476" y="406627"/>
                  </a:lnTo>
                  <a:lnTo>
                    <a:pt x="83779" y="384430"/>
                  </a:lnTo>
                  <a:lnTo>
                    <a:pt x="53099" y="355696"/>
                  </a:lnTo>
                  <a:lnTo>
                    <a:pt x="28614" y="321528"/>
                  </a:lnTo>
                  <a:lnTo>
                    <a:pt x="11265" y="283241"/>
                  </a:lnTo>
                  <a:lnTo>
                    <a:pt x="1719" y="242303"/>
                  </a:lnTo>
                  <a:lnTo>
                    <a:pt x="0" y="221331"/>
                  </a:lnTo>
                  <a:lnTo>
                    <a:pt x="0" y="207293"/>
                  </a:lnTo>
                  <a:lnTo>
                    <a:pt x="5487" y="165617"/>
                  </a:lnTo>
                  <a:lnTo>
                    <a:pt x="18999" y="125813"/>
                  </a:lnTo>
                  <a:lnTo>
                    <a:pt x="40017" y="89410"/>
                  </a:lnTo>
                  <a:lnTo>
                    <a:pt x="67733" y="57807"/>
                  </a:lnTo>
                  <a:lnTo>
                    <a:pt x="101083" y="32218"/>
                  </a:lnTo>
                  <a:lnTo>
                    <a:pt x="138783" y="13627"/>
                  </a:lnTo>
                  <a:lnTo>
                    <a:pt x="179386" y="2748"/>
                  </a:lnTo>
                  <a:lnTo>
                    <a:pt x="207293" y="0"/>
                  </a:lnTo>
                  <a:lnTo>
                    <a:pt x="459456" y="0"/>
                  </a:lnTo>
                  <a:lnTo>
                    <a:pt x="501132" y="5487"/>
                  </a:lnTo>
                  <a:lnTo>
                    <a:pt x="540936" y="18999"/>
                  </a:lnTo>
                  <a:lnTo>
                    <a:pt x="577338" y="40017"/>
                  </a:lnTo>
                  <a:lnTo>
                    <a:pt x="608942" y="67733"/>
                  </a:lnTo>
                  <a:lnTo>
                    <a:pt x="634531" y="101083"/>
                  </a:lnTo>
                  <a:lnTo>
                    <a:pt x="653122" y="138783"/>
                  </a:lnTo>
                  <a:lnTo>
                    <a:pt x="664001" y="179386"/>
                  </a:lnTo>
                  <a:lnTo>
                    <a:pt x="666750" y="207293"/>
                  </a:lnTo>
                  <a:lnTo>
                    <a:pt x="666750" y="221331"/>
                  </a:lnTo>
                  <a:lnTo>
                    <a:pt x="661262" y="263007"/>
                  </a:lnTo>
                  <a:lnTo>
                    <a:pt x="647750" y="302811"/>
                  </a:lnTo>
                  <a:lnTo>
                    <a:pt x="626732" y="339213"/>
                  </a:lnTo>
                  <a:lnTo>
                    <a:pt x="599015" y="370817"/>
                  </a:lnTo>
                  <a:lnTo>
                    <a:pt x="565666" y="396406"/>
                  </a:lnTo>
                  <a:lnTo>
                    <a:pt x="527966" y="414997"/>
                  </a:lnTo>
                  <a:lnTo>
                    <a:pt x="487363" y="425876"/>
                  </a:lnTo>
                  <a:lnTo>
                    <a:pt x="466458" y="4282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250" y="1814512"/>
              <a:ext cx="17373600" cy="0"/>
            </a:xfrm>
            <a:custGeom>
              <a:avLst/>
              <a:gdLst/>
              <a:ahLst/>
              <a:cxnLst/>
              <a:rect l="l" t="t" r="r" b="b"/>
              <a:pathLst>
                <a:path w="17373600">
                  <a:moveTo>
                    <a:pt x="0" y="0"/>
                  </a:moveTo>
                  <a:lnTo>
                    <a:pt x="17373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1272" y="685993"/>
            <a:ext cx="37858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810" dirty="0"/>
              <a:t>R</a:t>
            </a:r>
            <a:r>
              <a:rPr sz="6000" spc="-50" dirty="0"/>
              <a:t>e</a:t>
            </a:r>
            <a:r>
              <a:rPr sz="6000" spc="55" dirty="0"/>
              <a:t>f</a:t>
            </a:r>
            <a:r>
              <a:rPr sz="6000" spc="-50" dirty="0"/>
              <a:t>e</a:t>
            </a:r>
            <a:r>
              <a:rPr sz="6000" spc="-240" dirty="0"/>
              <a:t>r</a:t>
            </a:r>
            <a:r>
              <a:rPr sz="6000" spc="-50" dirty="0"/>
              <a:t>e</a:t>
            </a:r>
            <a:r>
              <a:rPr sz="6000" spc="-75" dirty="0"/>
              <a:t>n</a:t>
            </a:r>
            <a:r>
              <a:rPr sz="6000" spc="145" dirty="0"/>
              <a:t>c</a:t>
            </a:r>
            <a:r>
              <a:rPr sz="6000" spc="-50" dirty="0"/>
              <a:t>e</a:t>
            </a:r>
            <a:r>
              <a:rPr sz="6000" spc="15" dirty="0"/>
              <a:t>s</a:t>
            </a:r>
            <a:endParaRPr sz="6000"/>
          </a:p>
        </p:txBody>
      </p:sp>
      <p:sp>
        <p:nvSpPr>
          <p:cNvPr id="7" name="object 7"/>
          <p:cNvSpPr txBox="1"/>
          <p:nvPr/>
        </p:nvSpPr>
        <p:spPr>
          <a:xfrm>
            <a:off x="654360" y="2348659"/>
            <a:ext cx="16213455" cy="642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78740" indent="-381000">
              <a:lnSpc>
                <a:spcPct val="1172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  <a:tab pos="7292340" algn="l"/>
              </a:tabLst>
            </a:pP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Agarwal, </a:t>
            </a:r>
            <a:r>
              <a:rPr sz="2400" spc="-25" dirty="0">
                <a:solidFill>
                  <a:srgbClr val="212121"/>
                </a:solidFill>
                <a:latin typeface="Arial"/>
                <a:cs typeface="Arial"/>
              </a:rPr>
              <a:t>B. 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Xie, </a:t>
            </a:r>
            <a:r>
              <a:rPr sz="2400" spc="-20" dirty="0">
                <a:solidFill>
                  <a:srgbClr val="212121"/>
                </a:solidFill>
                <a:latin typeface="Arial"/>
                <a:cs typeface="Arial"/>
              </a:rPr>
              <a:t>I. </a:t>
            </a:r>
            <a:r>
              <a:rPr sz="2400" spc="30" dirty="0">
                <a:solidFill>
                  <a:srgbClr val="212121"/>
                </a:solidFill>
                <a:latin typeface="Arial"/>
                <a:cs typeface="Arial"/>
              </a:rPr>
              <a:t>Vovsha, </a:t>
            </a:r>
            <a:r>
              <a:rPr sz="2400" spc="-80" dirty="0">
                <a:solidFill>
                  <a:srgbClr val="212121"/>
                </a:solidFill>
                <a:latin typeface="Arial"/>
                <a:cs typeface="Arial"/>
              </a:rPr>
              <a:t>O. </a:t>
            </a:r>
            <a:r>
              <a:rPr sz="2400" spc="20" dirty="0">
                <a:solidFill>
                  <a:srgbClr val="212121"/>
                </a:solidFill>
                <a:latin typeface="Arial"/>
                <a:cs typeface="Arial"/>
              </a:rPr>
              <a:t>Rambow, </a:t>
            </a:r>
            <a:r>
              <a:rPr sz="2400" spc="-105" dirty="0">
                <a:solidFill>
                  <a:srgbClr val="212121"/>
                </a:solidFill>
                <a:latin typeface="Arial"/>
                <a:cs typeface="Arial"/>
              </a:rPr>
              <a:t>R. 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Passonneau,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“Sentiment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Analysis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Twitter </a:t>
            </a:r>
            <a:r>
              <a:rPr sz="2400" spc="25" dirty="0">
                <a:solidFill>
                  <a:srgbClr val="212121"/>
                </a:solidFill>
                <a:latin typeface="Arial"/>
                <a:cs typeface="Arial"/>
              </a:rPr>
              <a:t>Data",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Proceedings</a:t>
            </a:r>
            <a:r>
              <a:rPr sz="24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  </a:t>
            </a:r>
            <a:r>
              <a:rPr sz="2400" spc="125" dirty="0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sz="2400" spc="-15" dirty="0">
                <a:solidFill>
                  <a:srgbClr val="212121"/>
                </a:solidFill>
                <a:latin typeface="Arial"/>
                <a:cs typeface="Arial"/>
              </a:rPr>
              <a:t>ACL </a:t>
            </a:r>
            <a:r>
              <a:rPr sz="2400" spc="30" dirty="0">
                <a:solidFill>
                  <a:srgbClr val="212121"/>
                </a:solidFill>
                <a:latin typeface="Arial"/>
                <a:cs typeface="Arial"/>
              </a:rPr>
              <a:t>2011Workshop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on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Languages</a:t>
            </a:r>
            <a:r>
              <a:rPr sz="2400" spc="-1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212121"/>
                </a:solidFill>
                <a:latin typeface="Arial"/>
                <a:cs typeface="Arial"/>
              </a:rPr>
              <a:t>Social	</a:t>
            </a:r>
            <a:r>
              <a:rPr sz="2400" spc="25" dirty="0">
                <a:solidFill>
                  <a:srgbClr val="212121"/>
                </a:solidFill>
                <a:latin typeface="Arial"/>
                <a:cs typeface="Arial"/>
              </a:rPr>
              <a:t>Media,2011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,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pp.</a:t>
            </a:r>
            <a:r>
              <a:rPr sz="2400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90" dirty="0">
                <a:solidFill>
                  <a:srgbClr val="212121"/>
                </a:solidFill>
                <a:latin typeface="Arial"/>
                <a:cs typeface="Arial"/>
              </a:rPr>
              <a:t>30-38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12121"/>
              </a:buClr>
              <a:buFont typeface="Arial"/>
              <a:buChar char="•"/>
            </a:pPr>
            <a:endParaRPr sz="2850">
              <a:latin typeface="Arial"/>
              <a:cs typeface="Arial"/>
            </a:endParaRPr>
          </a:p>
          <a:p>
            <a:pPr marL="393700" marR="317500" indent="-381000">
              <a:lnSpc>
                <a:spcPct val="117200"/>
              </a:lnSpc>
              <a:buChar char="•"/>
              <a:tabLst>
                <a:tab pos="393065" algn="l"/>
                <a:tab pos="393700" algn="l"/>
              </a:tabLst>
            </a:pPr>
            <a:r>
              <a:rPr sz="2400" spc="25" dirty="0">
                <a:solidFill>
                  <a:srgbClr val="212121"/>
                </a:solidFill>
                <a:latin typeface="Arial"/>
                <a:cs typeface="Arial"/>
              </a:rPr>
              <a:t>Pang, 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B.and Lee,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L. </a:t>
            </a:r>
            <a:r>
              <a:rPr sz="2400" spc="-50" dirty="0">
                <a:solidFill>
                  <a:srgbClr val="212121"/>
                </a:solidFill>
                <a:latin typeface="Arial"/>
                <a:cs typeface="Arial"/>
              </a:rPr>
              <a:t>“A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sentimental education: Sentiment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analysis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using </a:t>
            </a:r>
            <a:r>
              <a:rPr sz="2400" spc="105" dirty="0">
                <a:solidFill>
                  <a:srgbClr val="212121"/>
                </a:solidFill>
                <a:latin typeface="Arial"/>
                <a:cs typeface="Arial"/>
              </a:rPr>
              <a:t>subjectivity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summarization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based</a:t>
            </a:r>
            <a:r>
              <a:rPr sz="2400" spc="-3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on 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minimum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cuts”.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35" dirty="0">
                <a:solidFill>
                  <a:srgbClr val="212121"/>
                </a:solidFill>
                <a:latin typeface="Arial"/>
                <a:cs typeface="Arial"/>
              </a:rPr>
              <a:t>42nd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Meeting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Association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for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Computational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Linguistics[C]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(ACL-04).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2004,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212121"/>
                </a:solidFill>
                <a:latin typeface="Arial"/>
                <a:cs typeface="Arial"/>
              </a:rPr>
              <a:t>271-278.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12121"/>
              </a:buClr>
              <a:buFont typeface="Arial"/>
              <a:buChar char="•"/>
            </a:pPr>
            <a:endParaRPr sz="2900">
              <a:latin typeface="Arial"/>
              <a:cs typeface="Arial"/>
            </a:endParaRPr>
          </a:p>
          <a:p>
            <a:pPr marL="393700" marR="5080" indent="-381000">
              <a:lnSpc>
                <a:spcPct val="117200"/>
              </a:lnSpc>
              <a:buChar char="•"/>
              <a:tabLst>
                <a:tab pos="393065" algn="l"/>
                <a:tab pos="393700" algn="l"/>
                <a:tab pos="15029180" algn="l"/>
              </a:tabLst>
            </a:pP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ee</a:t>
            </a:r>
            <a:r>
              <a:rPr sz="2400" spc="229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h</a:t>
            </a: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u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212121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sz="2400" spc="-75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155" dirty="0">
                <a:solidFill>
                  <a:srgbClr val="212121"/>
                </a:solidFill>
                <a:latin typeface="Arial"/>
                <a:cs typeface="Arial"/>
              </a:rPr>
              <a:t>d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200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j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h</a:t>
            </a:r>
            <a:r>
              <a:rPr sz="2400" spc="45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ee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200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400" spc="-140" dirty="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”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204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m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204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l</a:t>
            </a:r>
            <a:r>
              <a:rPr sz="2400" spc="135" dirty="0">
                <a:solidFill>
                  <a:srgbClr val="212121"/>
                </a:solidFill>
                <a:latin typeface="Arial"/>
                <a:cs typeface="Arial"/>
              </a:rPr>
              <a:t>y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400" spc="215" dirty="0">
                <a:solidFill>
                  <a:srgbClr val="212121"/>
                </a:solidFill>
                <a:latin typeface="Arial"/>
                <a:cs typeface="Arial"/>
              </a:rPr>
              <a:t>w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400" spc="204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400" spc="19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u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125" dirty="0">
                <a:solidFill>
                  <a:srgbClr val="212121"/>
                </a:solidFill>
                <a:latin typeface="Arial"/>
                <a:cs typeface="Arial"/>
              </a:rPr>
              <a:t>g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212121"/>
                </a:solidFill>
                <a:latin typeface="Arial"/>
                <a:cs typeface="Arial"/>
              </a:rPr>
              <a:t>M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400" spc="135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h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L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125" dirty="0">
                <a:solidFill>
                  <a:srgbClr val="212121"/>
                </a:solidFill>
                <a:latin typeface="Arial"/>
                <a:cs typeface="Arial"/>
              </a:rPr>
              <a:t>g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400" spc="135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h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400" spc="125" dirty="0">
                <a:solidFill>
                  <a:srgbClr val="212121"/>
                </a:solidFill>
                <a:latin typeface="Arial"/>
                <a:cs typeface="Arial"/>
              </a:rPr>
              <a:t>q</a:t>
            </a: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u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”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212121"/>
                </a:solidFill>
                <a:latin typeface="Arial"/>
                <a:cs typeface="Arial"/>
              </a:rPr>
              <a:t>4</a:t>
            </a:r>
            <a:r>
              <a:rPr sz="2400" spc="229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sz="2400" spc="-35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CCC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spc="45" dirty="0">
                <a:solidFill>
                  <a:srgbClr val="212121"/>
                </a:solidFill>
                <a:latin typeface="Arial"/>
                <a:cs typeface="Arial"/>
              </a:rPr>
              <a:t>T 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2013,at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Tiruchengode, </a:t>
            </a:r>
            <a:r>
              <a:rPr sz="2400" spc="40" dirty="0">
                <a:solidFill>
                  <a:srgbClr val="212121"/>
                </a:solidFill>
                <a:latin typeface="Arial"/>
                <a:cs typeface="Arial"/>
              </a:rPr>
              <a:t>India. </a:t>
            </a:r>
            <a:r>
              <a:rPr sz="2400" spc="-135" dirty="0">
                <a:solidFill>
                  <a:srgbClr val="212121"/>
                </a:solidFill>
                <a:latin typeface="Arial"/>
                <a:cs typeface="Arial"/>
              </a:rPr>
              <a:t>IEEE –</a:t>
            </a:r>
            <a:r>
              <a:rPr sz="240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31661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12121"/>
              </a:buClr>
              <a:buFont typeface="Arial"/>
              <a:buChar char="•"/>
            </a:pPr>
            <a:endParaRPr sz="2850">
              <a:latin typeface="Arial"/>
              <a:cs typeface="Arial"/>
            </a:endParaRPr>
          </a:p>
          <a:p>
            <a:pPr marL="393700" marR="685165" indent="-381000">
              <a:lnSpc>
                <a:spcPct val="117200"/>
              </a:lnSpc>
              <a:spcBef>
                <a:spcPts val="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A.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212121"/>
                </a:solidFill>
                <a:latin typeface="Arial"/>
                <a:cs typeface="Arial"/>
              </a:rPr>
              <a:t>Pak,and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212121"/>
                </a:solidFill>
                <a:latin typeface="Arial"/>
                <a:cs typeface="Arial"/>
              </a:rPr>
              <a:t>P.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Paroubek,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212121"/>
                </a:solidFill>
                <a:latin typeface="Arial"/>
                <a:cs typeface="Arial"/>
              </a:rPr>
              <a:t>“Twitter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as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Corpus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for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Sentiment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Analysis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Opinion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Mining,”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Special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Issue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 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International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Journal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Computer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Application,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France:Universitede</a:t>
            </a:r>
            <a:r>
              <a:rPr sz="2400" spc="-459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Paris-Sud, 2010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12121"/>
              </a:buClr>
              <a:buFont typeface="Arial"/>
              <a:buChar char="•"/>
            </a:pPr>
            <a:endParaRPr sz="2950">
              <a:latin typeface="Arial"/>
              <a:cs typeface="Arial"/>
            </a:endParaRPr>
          </a:p>
          <a:p>
            <a:pPr marL="393700" marR="64769" indent="-381000">
              <a:lnSpc>
                <a:spcPct val="115900"/>
              </a:lnSpc>
              <a:spcBef>
                <a:spcPts val="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Dasgupta, </a:t>
            </a:r>
            <a:r>
              <a:rPr sz="2400" spc="-40" dirty="0">
                <a:solidFill>
                  <a:srgbClr val="212121"/>
                </a:solidFill>
                <a:latin typeface="Arial"/>
                <a:cs typeface="Arial"/>
              </a:rPr>
              <a:t>S. </a:t>
            </a:r>
            <a:r>
              <a:rPr sz="2400" spc="-25" dirty="0">
                <a:solidFill>
                  <a:srgbClr val="212121"/>
                </a:solidFill>
                <a:latin typeface="Arial"/>
                <a:cs typeface="Arial"/>
              </a:rPr>
              <a:t>S., </a:t>
            </a: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Natarajan, </a:t>
            </a:r>
            <a:r>
              <a:rPr sz="2400" spc="-25" dirty="0">
                <a:solidFill>
                  <a:srgbClr val="212121"/>
                </a:solidFill>
                <a:latin typeface="Arial"/>
                <a:cs typeface="Arial"/>
              </a:rPr>
              <a:t>S., </a:t>
            </a:r>
            <a:r>
              <a:rPr sz="2400" spc="25" dirty="0">
                <a:solidFill>
                  <a:srgbClr val="212121"/>
                </a:solidFill>
                <a:latin typeface="Arial"/>
                <a:cs typeface="Arial"/>
              </a:rPr>
              <a:t>Kaipa, </a:t>
            </a:r>
            <a:r>
              <a:rPr sz="2400" spc="-25" dirty="0">
                <a:solidFill>
                  <a:srgbClr val="212121"/>
                </a:solidFill>
                <a:latin typeface="Arial"/>
                <a:cs typeface="Arial"/>
              </a:rPr>
              <a:t>K. </a:t>
            </a:r>
            <a:r>
              <a:rPr sz="2400" spc="-15" dirty="0">
                <a:solidFill>
                  <a:srgbClr val="212121"/>
                </a:solidFill>
                <a:latin typeface="Arial"/>
                <a:cs typeface="Arial"/>
              </a:rPr>
              <a:t>K.,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Bhattacherjee, </a:t>
            </a:r>
            <a:r>
              <a:rPr sz="2400" spc="-40" dirty="0">
                <a:solidFill>
                  <a:srgbClr val="212121"/>
                </a:solidFill>
                <a:latin typeface="Arial"/>
                <a:cs typeface="Arial"/>
              </a:rPr>
              <a:t>S. </a:t>
            </a:r>
            <a:r>
              <a:rPr sz="2400" spc="-15" dirty="0">
                <a:solidFill>
                  <a:srgbClr val="212121"/>
                </a:solidFill>
                <a:latin typeface="Arial"/>
                <a:cs typeface="Arial"/>
              </a:rPr>
              <a:t>K., </a:t>
            </a:r>
            <a:r>
              <a:rPr sz="2400" spc="-70" dirty="0">
                <a:solidFill>
                  <a:srgbClr val="212121"/>
                </a:solidFill>
                <a:latin typeface="Arial"/>
                <a:cs typeface="Arial"/>
              </a:rPr>
              <a:t>&amp;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Viswanathan,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A. </a:t>
            </a:r>
            <a:r>
              <a:rPr sz="2400" spc="30" dirty="0">
                <a:solidFill>
                  <a:srgbClr val="212121"/>
                </a:solidFill>
                <a:latin typeface="Arial"/>
                <a:cs typeface="Arial"/>
              </a:rPr>
              <a:t>(2015,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October).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Sentiment 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analysis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Facebook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data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using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Hadoop based open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source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technologies.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Data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Science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Advanced 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Analytics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(DSAA), </a:t>
            </a:r>
            <a:r>
              <a:rPr sz="2400" spc="20" dirty="0">
                <a:solidFill>
                  <a:srgbClr val="212121"/>
                </a:solidFill>
                <a:latin typeface="Arial"/>
                <a:cs typeface="Arial"/>
              </a:rPr>
              <a:t>2015. </a:t>
            </a:r>
            <a:r>
              <a:rPr sz="2400" spc="130" dirty="0">
                <a:solidFill>
                  <a:srgbClr val="212121"/>
                </a:solidFill>
                <a:latin typeface="Arial"/>
                <a:cs typeface="Arial"/>
              </a:rPr>
              <a:t>36678 </a:t>
            </a:r>
            <a:r>
              <a:rPr sz="2400" spc="20" dirty="0">
                <a:solidFill>
                  <a:srgbClr val="212121"/>
                </a:solidFill>
                <a:latin typeface="Arial"/>
                <a:cs typeface="Arial"/>
              </a:rPr>
              <a:t>2015. </a:t>
            </a:r>
            <a:r>
              <a:rPr sz="2400" spc="-135" dirty="0">
                <a:solidFill>
                  <a:srgbClr val="212121"/>
                </a:solidFill>
                <a:latin typeface="Arial"/>
                <a:cs typeface="Arial"/>
              </a:rPr>
              <a:t>IEEE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International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Conference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on (pp.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1-3).</a:t>
            </a:r>
            <a:r>
              <a:rPr sz="2400" spc="-3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212121"/>
                </a:solidFill>
                <a:latin typeface="Arial"/>
                <a:cs typeface="Arial"/>
              </a:rPr>
              <a:t>IEEE.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394" y="9606967"/>
            <a:ext cx="771524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661540" y="9670653"/>
            <a:ext cx="283845" cy="2565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500" spc="-140" dirty="0">
                <a:solidFill>
                  <a:srgbClr val="212121"/>
                </a:solidFill>
                <a:latin typeface="Arial"/>
                <a:cs typeface="Arial"/>
              </a:rPr>
              <a:t>16</a:t>
            </a:fld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7450" y="9739124"/>
            <a:ext cx="194310" cy="2101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-45" dirty="0">
                <a:solidFill>
                  <a:srgbClr val="121212"/>
                </a:solidFill>
                <a:latin typeface="Trebuchet MS"/>
                <a:cs typeface="Trebuchet MS"/>
              </a:rPr>
              <a:t>1</a:t>
            </a:r>
            <a:r>
              <a:rPr sz="1200" spc="105" dirty="0">
                <a:solidFill>
                  <a:srgbClr val="121212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"/>
            <a:ext cx="18288000" cy="10287000"/>
            <a:chOff x="0" y="1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2500" y="9623236"/>
              <a:ext cx="666750" cy="428625"/>
            </a:xfrm>
            <a:custGeom>
              <a:avLst/>
              <a:gdLst/>
              <a:ahLst/>
              <a:cxnLst/>
              <a:rect l="l" t="t" r="r" b="b"/>
              <a:pathLst>
                <a:path w="666750" h="428625">
                  <a:moveTo>
                    <a:pt x="459456" y="428625"/>
                  </a:moveTo>
                  <a:lnTo>
                    <a:pt x="207293" y="428625"/>
                  </a:lnTo>
                  <a:lnTo>
                    <a:pt x="200291" y="428281"/>
                  </a:lnTo>
                  <a:lnTo>
                    <a:pt x="158817" y="421434"/>
                  </a:lnTo>
                  <a:lnTo>
                    <a:pt x="119476" y="406627"/>
                  </a:lnTo>
                  <a:lnTo>
                    <a:pt x="83779" y="384430"/>
                  </a:lnTo>
                  <a:lnTo>
                    <a:pt x="53099" y="355696"/>
                  </a:lnTo>
                  <a:lnTo>
                    <a:pt x="28614" y="321528"/>
                  </a:lnTo>
                  <a:lnTo>
                    <a:pt x="11265" y="283241"/>
                  </a:lnTo>
                  <a:lnTo>
                    <a:pt x="1719" y="242303"/>
                  </a:lnTo>
                  <a:lnTo>
                    <a:pt x="0" y="221331"/>
                  </a:lnTo>
                  <a:lnTo>
                    <a:pt x="0" y="207293"/>
                  </a:lnTo>
                  <a:lnTo>
                    <a:pt x="5487" y="165617"/>
                  </a:lnTo>
                  <a:lnTo>
                    <a:pt x="18999" y="125813"/>
                  </a:lnTo>
                  <a:lnTo>
                    <a:pt x="40017" y="89410"/>
                  </a:lnTo>
                  <a:lnTo>
                    <a:pt x="67733" y="57807"/>
                  </a:lnTo>
                  <a:lnTo>
                    <a:pt x="101083" y="32218"/>
                  </a:lnTo>
                  <a:lnTo>
                    <a:pt x="138783" y="13627"/>
                  </a:lnTo>
                  <a:lnTo>
                    <a:pt x="179386" y="2748"/>
                  </a:lnTo>
                  <a:lnTo>
                    <a:pt x="207293" y="0"/>
                  </a:lnTo>
                  <a:lnTo>
                    <a:pt x="459456" y="0"/>
                  </a:lnTo>
                  <a:lnTo>
                    <a:pt x="501132" y="5487"/>
                  </a:lnTo>
                  <a:lnTo>
                    <a:pt x="540936" y="18999"/>
                  </a:lnTo>
                  <a:lnTo>
                    <a:pt x="577338" y="40017"/>
                  </a:lnTo>
                  <a:lnTo>
                    <a:pt x="608942" y="67733"/>
                  </a:lnTo>
                  <a:lnTo>
                    <a:pt x="634531" y="101083"/>
                  </a:lnTo>
                  <a:lnTo>
                    <a:pt x="653122" y="138783"/>
                  </a:lnTo>
                  <a:lnTo>
                    <a:pt x="664001" y="179386"/>
                  </a:lnTo>
                  <a:lnTo>
                    <a:pt x="666750" y="207293"/>
                  </a:lnTo>
                  <a:lnTo>
                    <a:pt x="666750" y="221331"/>
                  </a:lnTo>
                  <a:lnTo>
                    <a:pt x="661262" y="263007"/>
                  </a:lnTo>
                  <a:lnTo>
                    <a:pt x="647750" y="302811"/>
                  </a:lnTo>
                  <a:lnTo>
                    <a:pt x="626732" y="339213"/>
                  </a:lnTo>
                  <a:lnTo>
                    <a:pt x="599015" y="370817"/>
                  </a:lnTo>
                  <a:lnTo>
                    <a:pt x="565666" y="396406"/>
                  </a:lnTo>
                  <a:lnTo>
                    <a:pt x="527966" y="414997"/>
                  </a:lnTo>
                  <a:lnTo>
                    <a:pt x="487363" y="425876"/>
                  </a:lnTo>
                  <a:lnTo>
                    <a:pt x="466458" y="4282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250" y="1814524"/>
              <a:ext cx="8620125" cy="0"/>
            </a:xfrm>
            <a:custGeom>
              <a:avLst/>
              <a:gdLst/>
              <a:ahLst/>
              <a:cxnLst/>
              <a:rect l="l" t="t" r="r" b="b"/>
              <a:pathLst>
                <a:path w="8620125">
                  <a:moveTo>
                    <a:pt x="0" y="0"/>
                  </a:moveTo>
                  <a:lnTo>
                    <a:pt x="86201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5394" y="9606978"/>
              <a:ext cx="771524" cy="466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661540" y="9670653"/>
            <a:ext cx="283845" cy="2565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500" spc="-140" dirty="0">
                <a:solidFill>
                  <a:srgbClr val="212121"/>
                </a:solidFill>
                <a:latin typeface="Arial"/>
                <a:cs typeface="Arial"/>
              </a:rPr>
              <a:t>17</a:t>
            </a:fld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7450" y="9739124"/>
            <a:ext cx="194310" cy="2101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-45" dirty="0">
                <a:solidFill>
                  <a:srgbClr val="121212"/>
                </a:solidFill>
                <a:latin typeface="Trebuchet MS"/>
                <a:cs typeface="Trebuchet MS"/>
              </a:rPr>
              <a:t>1</a:t>
            </a:r>
            <a:r>
              <a:rPr sz="1200" spc="105" dirty="0">
                <a:solidFill>
                  <a:srgbClr val="121212"/>
                </a:solidFill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476250" y="476250"/>
              <a:ext cx="17421225" cy="9334500"/>
            </a:xfrm>
            <a:custGeom>
              <a:avLst/>
              <a:gdLst/>
              <a:ahLst/>
              <a:cxnLst/>
              <a:rect l="l" t="t" r="r" b="b"/>
              <a:pathLst>
                <a:path w="17421225" h="9334500">
                  <a:moveTo>
                    <a:pt x="16954500" y="9334500"/>
                  </a:moveTo>
                  <a:lnTo>
                    <a:pt x="466725" y="9334500"/>
                  </a:lnTo>
                  <a:lnTo>
                    <a:pt x="455267" y="9334359"/>
                  </a:lnTo>
                  <a:lnTo>
                    <a:pt x="409589" y="9330991"/>
                  </a:lnTo>
                  <a:lnTo>
                    <a:pt x="364461" y="9323155"/>
                  </a:lnTo>
                  <a:lnTo>
                    <a:pt x="320318" y="9310941"/>
                  </a:lnTo>
                  <a:lnTo>
                    <a:pt x="277585" y="9294458"/>
                  </a:lnTo>
                  <a:lnTo>
                    <a:pt x="236673" y="9273866"/>
                  </a:lnTo>
                  <a:lnTo>
                    <a:pt x="197978" y="9249359"/>
                  </a:lnTo>
                  <a:lnTo>
                    <a:pt x="161870" y="9221177"/>
                  </a:lnTo>
                  <a:lnTo>
                    <a:pt x="128698" y="9189595"/>
                  </a:lnTo>
                  <a:lnTo>
                    <a:pt x="98781" y="9154915"/>
                  </a:lnTo>
                  <a:lnTo>
                    <a:pt x="72408" y="9117471"/>
                  </a:lnTo>
                  <a:lnTo>
                    <a:pt x="49833" y="9077614"/>
                  </a:lnTo>
                  <a:lnTo>
                    <a:pt x="31272" y="9035743"/>
                  </a:lnTo>
                  <a:lnTo>
                    <a:pt x="16905" y="8992251"/>
                  </a:lnTo>
                  <a:lnTo>
                    <a:pt x="6870" y="8947560"/>
                  </a:lnTo>
                  <a:lnTo>
                    <a:pt x="1264" y="8902107"/>
                  </a:lnTo>
                  <a:lnTo>
                    <a:pt x="0" y="8867775"/>
                  </a:lnTo>
                  <a:lnTo>
                    <a:pt x="0" y="466725"/>
                  </a:lnTo>
                  <a:lnTo>
                    <a:pt x="2247" y="420978"/>
                  </a:lnTo>
                  <a:lnTo>
                    <a:pt x="8967" y="375671"/>
                  </a:lnTo>
                  <a:lnTo>
                    <a:pt x="20096" y="331241"/>
                  </a:lnTo>
                  <a:lnTo>
                    <a:pt x="35527" y="288116"/>
                  </a:lnTo>
                  <a:lnTo>
                    <a:pt x="55110" y="246712"/>
                  </a:lnTo>
                  <a:lnTo>
                    <a:pt x="78657" y="207426"/>
                  </a:lnTo>
                  <a:lnTo>
                    <a:pt x="105941" y="170637"/>
                  </a:lnTo>
                  <a:lnTo>
                    <a:pt x="136700" y="136700"/>
                  </a:lnTo>
                  <a:lnTo>
                    <a:pt x="170637" y="105941"/>
                  </a:lnTo>
                  <a:lnTo>
                    <a:pt x="207426" y="78657"/>
                  </a:lnTo>
                  <a:lnTo>
                    <a:pt x="246712" y="55110"/>
                  </a:lnTo>
                  <a:lnTo>
                    <a:pt x="288116" y="35527"/>
                  </a:lnTo>
                  <a:lnTo>
                    <a:pt x="331241" y="20096"/>
                  </a:lnTo>
                  <a:lnTo>
                    <a:pt x="375671" y="8967"/>
                  </a:lnTo>
                  <a:lnTo>
                    <a:pt x="420978" y="2247"/>
                  </a:lnTo>
                  <a:lnTo>
                    <a:pt x="466725" y="0"/>
                  </a:lnTo>
                  <a:lnTo>
                    <a:pt x="16954500" y="0"/>
                  </a:lnTo>
                  <a:lnTo>
                    <a:pt x="17000220" y="2247"/>
                  </a:lnTo>
                  <a:lnTo>
                    <a:pt x="17045559" y="8967"/>
                  </a:lnTo>
                  <a:lnTo>
                    <a:pt x="17089945" y="20096"/>
                  </a:lnTo>
                  <a:lnTo>
                    <a:pt x="17133093" y="35527"/>
                  </a:lnTo>
                  <a:lnTo>
                    <a:pt x="17174527" y="55110"/>
                  </a:lnTo>
                  <a:lnTo>
                    <a:pt x="17213770" y="78657"/>
                  </a:lnTo>
                  <a:lnTo>
                    <a:pt x="17250632" y="105941"/>
                  </a:lnTo>
                  <a:lnTo>
                    <a:pt x="17284541" y="136700"/>
                  </a:lnTo>
                  <a:lnTo>
                    <a:pt x="17315307" y="170637"/>
                  </a:lnTo>
                  <a:lnTo>
                    <a:pt x="17342548" y="207426"/>
                  </a:lnTo>
                  <a:lnTo>
                    <a:pt x="17366075" y="246712"/>
                  </a:lnTo>
                  <a:lnTo>
                    <a:pt x="17385696" y="288116"/>
                  </a:lnTo>
                  <a:lnTo>
                    <a:pt x="17401127" y="331241"/>
                  </a:lnTo>
                  <a:lnTo>
                    <a:pt x="17412271" y="375671"/>
                  </a:lnTo>
                  <a:lnTo>
                    <a:pt x="17418939" y="420978"/>
                  </a:lnTo>
                  <a:lnTo>
                    <a:pt x="17421225" y="466725"/>
                  </a:lnTo>
                  <a:lnTo>
                    <a:pt x="17421225" y="8867775"/>
                  </a:lnTo>
                  <a:lnTo>
                    <a:pt x="17418939" y="8913523"/>
                  </a:lnTo>
                  <a:lnTo>
                    <a:pt x="17412271" y="8958824"/>
                  </a:lnTo>
                  <a:lnTo>
                    <a:pt x="17401127" y="9003258"/>
                  </a:lnTo>
                  <a:lnTo>
                    <a:pt x="17385696" y="9046378"/>
                  </a:lnTo>
                  <a:lnTo>
                    <a:pt x="17366075" y="9087783"/>
                  </a:lnTo>
                  <a:lnTo>
                    <a:pt x="17342548" y="9127074"/>
                  </a:lnTo>
                  <a:lnTo>
                    <a:pt x="17315307" y="9163859"/>
                  </a:lnTo>
                  <a:lnTo>
                    <a:pt x="17284541" y="9197797"/>
                  </a:lnTo>
                  <a:lnTo>
                    <a:pt x="17250632" y="9228553"/>
                  </a:lnTo>
                  <a:lnTo>
                    <a:pt x="17213770" y="9255842"/>
                  </a:lnTo>
                  <a:lnTo>
                    <a:pt x="17174527" y="9279388"/>
                  </a:lnTo>
                  <a:lnTo>
                    <a:pt x="17133093" y="9298971"/>
                  </a:lnTo>
                  <a:lnTo>
                    <a:pt x="17089945" y="9314402"/>
                  </a:lnTo>
                  <a:lnTo>
                    <a:pt x="17045559" y="9325527"/>
                  </a:lnTo>
                  <a:lnTo>
                    <a:pt x="17000220" y="9332252"/>
                  </a:lnTo>
                  <a:lnTo>
                    <a:pt x="16954500" y="9334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2500" y="9623237"/>
              <a:ext cx="666750" cy="428625"/>
            </a:xfrm>
            <a:custGeom>
              <a:avLst/>
              <a:gdLst/>
              <a:ahLst/>
              <a:cxnLst/>
              <a:rect l="l" t="t" r="r" b="b"/>
              <a:pathLst>
                <a:path w="666750" h="428625">
                  <a:moveTo>
                    <a:pt x="459456" y="428625"/>
                  </a:moveTo>
                  <a:lnTo>
                    <a:pt x="207293" y="428625"/>
                  </a:lnTo>
                  <a:lnTo>
                    <a:pt x="200291" y="428281"/>
                  </a:lnTo>
                  <a:lnTo>
                    <a:pt x="158817" y="421434"/>
                  </a:lnTo>
                  <a:lnTo>
                    <a:pt x="119476" y="406627"/>
                  </a:lnTo>
                  <a:lnTo>
                    <a:pt x="83779" y="384430"/>
                  </a:lnTo>
                  <a:lnTo>
                    <a:pt x="53099" y="355696"/>
                  </a:lnTo>
                  <a:lnTo>
                    <a:pt x="28614" y="321528"/>
                  </a:lnTo>
                  <a:lnTo>
                    <a:pt x="11265" y="283241"/>
                  </a:lnTo>
                  <a:lnTo>
                    <a:pt x="1719" y="242303"/>
                  </a:lnTo>
                  <a:lnTo>
                    <a:pt x="0" y="221331"/>
                  </a:lnTo>
                  <a:lnTo>
                    <a:pt x="0" y="207293"/>
                  </a:lnTo>
                  <a:lnTo>
                    <a:pt x="5487" y="165617"/>
                  </a:lnTo>
                  <a:lnTo>
                    <a:pt x="18999" y="125813"/>
                  </a:lnTo>
                  <a:lnTo>
                    <a:pt x="40017" y="89410"/>
                  </a:lnTo>
                  <a:lnTo>
                    <a:pt x="67733" y="57807"/>
                  </a:lnTo>
                  <a:lnTo>
                    <a:pt x="101083" y="32218"/>
                  </a:lnTo>
                  <a:lnTo>
                    <a:pt x="138783" y="13627"/>
                  </a:lnTo>
                  <a:lnTo>
                    <a:pt x="179386" y="2748"/>
                  </a:lnTo>
                  <a:lnTo>
                    <a:pt x="207293" y="0"/>
                  </a:lnTo>
                  <a:lnTo>
                    <a:pt x="459456" y="0"/>
                  </a:lnTo>
                  <a:lnTo>
                    <a:pt x="501132" y="5487"/>
                  </a:lnTo>
                  <a:lnTo>
                    <a:pt x="540936" y="18999"/>
                  </a:lnTo>
                  <a:lnTo>
                    <a:pt x="577338" y="40017"/>
                  </a:lnTo>
                  <a:lnTo>
                    <a:pt x="608942" y="67733"/>
                  </a:lnTo>
                  <a:lnTo>
                    <a:pt x="634531" y="101083"/>
                  </a:lnTo>
                  <a:lnTo>
                    <a:pt x="653122" y="138783"/>
                  </a:lnTo>
                  <a:lnTo>
                    <a:pt x="664001" y="179386"/>
                  </a:lnTo>
                  <a:lnTo>
                    <a:pt x="666750" y="207293"/>
                  </a:lnTo>
                  <a:lnTo>
                    <a:pt x="666750" y="221331"/>
                  </a:lnTo>
                  <a:lnTo>
                    <a:pt x="661262" y="263007"/>
                  </a:lnTo>
                  <a:lnTo>
                    <a:pt x="647750" y="302811"/>
                  </a:lnTo>
                  <a:lnTo>
                    <a:pt x="626732" y="339213"/>
                  </a:lnTo>
                  <a:lnTo>
                    <a:pt x="599015" y="370817"/>
                  </a:lnTo>
                  <a:lnTo>
                    <a:pt x="565666" y="396406"/>
                  </a:lnTo>
                  <a:lnTo>
                    <a:pt x="527966" y="414997"/>
                  </a:lnTo>
                  <a:lnTo>
                    <a:pt x="487363" y="425876"/>
                  </a:lnTo>
                  <a:lnTo>
                    <a:pt x="466458" y="4282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250" y="1814513"/>
              <a:ext cx="17421225" cy="0"/>
            </a:xfrm>
            <a:custGeom>
              <a:avLst/>
              <a:gdLst/>
              <a:ahLst/>
              <a:cxnLst/>
              <a:rect l="l" t="t" r="r" b="b"/>
              <a:pathLst>
                <a:path w="17421225">
                  <a:moveTo>
                    <a:pt x="0" y="0"/>
                  </a:moveTo>
                  <a:lnTo>
                    <a:pt x="174212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68361" y="685989"/>
            <a:ext cx="59442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40" dirty="0"/>
              <a:t>Table </a:t>
            </a:r>
            <a:r>
              <a:rPr sz="6000" spc="185" dirty="0"/>
              <a:t>of</a:t>
            </a:r>
            <a:r>
              <a:rPr sz="6000" spc="-560" dirty="0"/>
              <a:t> </a:t>
            </a:r>
            <a:r>
              <a:rPr sz="6000" spc="15" dirty="0"/>
              <a:t>Contents</a:t>
            </a:r>
            <a:endParaRPr sz="6000"/>
          </a:p>
        </p:txBody>
      </p:sp>
      <p:sp>
        <p:nvSpPr>
          <p:cNvPr id="7" name="object 7"/>
          <p:cNvSpPr txBox="1"/>
          <p:nvPr/>
        </p:nvSpPr>
        <p:spPr>
          <a:xfrm>
            <a:off x="1390218" y="2870573"/>
            <a:ext cx="3893820" cy="64662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91600"/>
              </a:lnSpc>
              <a:spcBef>
                <a:spcPts val="675"/>
              </a:spcBef>
            </a:pPr>
            <a:r>
              <a:rPr sz="5700" spc="5" dirty="0">
                <a:solidFill>
                  <a:srgbClr val="212121"/>
                </a:solidFill>
                <a:latin typeface="Arial"/>
                <a:cs typeface="Arial"/>
              </a:rPr>
              <a:t>Abstract  </a:t>
            </a:r>
            <a:r>
              <a:rPr sz="5700" spc="-5" dirty="0">
                <a:solidFill>
                  <a:srgbClr val="212121"/>
                </a:solidFill>
                <a:latin typeface="Arial"/>
                <a:cs typeface="Arial"/>
              </a:rPr>
              <a:t>Introduction  </a:t>
            </a:r>
            <a:r>
              <a:rPr sz="5700" spc="-45" dirty="0">
                <a:solidFill>
                  <a:srgbClr val="212121"/>
                </a:solidFill>
                <a:latin typeface="Arial"/>
                <a:cs typeface="Arial"/>
              </a:rPr>
              <a:t>Flow </a:t>
            </a:r>
            <a:r>
              <a:rPr sz="5700" spc="10" dirty="0">
                <a:solidFill>
                  <a:srgbClr val="212121"/>
                </a:solidFill>
                <a:latin typeface="Arial"/>
                <a:cs typeface="Arial"/>
              </a:rPr>
              <a:t>Chart  </a:t>
            </a:r>
            <a:r>
              <a:rPr sz="5700" spc="-110" dirty="0">
                <a:solidFill>
                  <a:srgbClr val="212121"/>
                </a:solidFill>
                <a:latin typeface="Arial"/>
                <a:cs typeface="Arial"/>
              </a:rPr>
              <a:t>Polarities  </a:t>
            </a:r>
            <a:r>
              <a:rPr sz="5700" spc="-140" dirty="0">
                <a:solidFill>
                  <a:srgbClr val="212121"/>
                </a:solidFill>
                <a:latin typeface="Arial"/>
                <a:cs typeface="Arial"/>
              </a:rPr>
              <a:t>Progress  </a:t>
            </a:r>
            <a:r>
              <a:rPr sz="5700" spc="35" dirty="0">
                <a:solidFill>
                  <a:srgbClr val="212121"/>
                </a:solidFill>
                <a:latin typeface="Arial"/>
                <a:cs typeface="Arial"/>
              </a:rPr>
              <a:t>Output  </a:t>
            </a:r>
            <a:r>
              <a:rPr sz="5700" spc="-60" dirty="0">
                <a:solidFill>
                  <a:srgbClr val="212121"/>
                </a:solidFill>
                <a:latin typeface="Arial"/>
                <a:cs typeface="Arial"/>
              </a:rPr>
              <a:t>Conclusion  </a:t>
            </a:r>
            <a:r>
              <a:rPr sz="5700" spc="-310" dirty="0">
                <a:solidFill>
                  <a:srgbClr val="212121"/>
                </a:solidFill>
                <a:latin typeface="Arial"/>
                <a:cs typeface="Arial"/>
              </a:rPr>
              <a:t>B</a:t>
            </a:r>
            <a:r>
              <a:rPr sz="5700" spc="-150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5700" spc="105" dirty="0">
                <a:solidFill>
                  <a:srgbClr val="212121"/>
                </a:solidFill>
                <a:latin typeface="Arial"/>
                <a:cs typeface="Arial"/>
              </a:rPr>
              <a:t>b</a:t>
            </a:r>
            <a:r>
              <a:rPr sz="5700" spc="-175" dirty="0">
                <a:solidFill>
                  <a:srgbClr val="212121"/>
                </a:solidFill>
                <a:latin typeface="Arial"/>
                <a:cs typeface="Arial"/>
              </a:rPr>
              <a:t>l</a:t>
            </a:r>
            <a:r>
              <a:rPr sz="5700" spc="-150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5700" spc="-10" dirty="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sz="5700" spc="30" dirty="0">
                <a:solidFill>
                  <a:srgbClr val="212121"/>
                </a:solidFill>
                <a:latin typeface="Arial"/>
                <a:cs typeface="Arial"/>
              </a:rPr>
              <a:t>g</a:t>
            </a:r>
            <a:r>
              <a:rPr sz="5700" spc="-130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5700" spc="-220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5700" spc="20" dirty="0">
                <a:solidFill>
                  <a:srgbClr val="212121"/>
                </a:solidFill>
                <a:latin typeface="Arial"/>
                <a:cs typeface="Arial"/>
              </a:rPr>
              <a:t>p</a:t>
            </a:r>
            <a:r>
              <a:rPr sz="5700" spc="-175" dirty="0">
                <a:solidFill>
                  <a:srgbClr val="212121"/>
                </a:solidFill>
                <a:latin typeface="Arial"/>
                <a:cs typeface="Arial"/>
              </a:rPr>
              <a:t>h</a:t>
            </a:r>
            <a:r>
              <a:rPr sz="5700" spc="190" dirty="0">
                <a:solidFill>
                  <a:srgbClr val="212121"/>
                </a:solidFill>
                <a:latin typeface="Arial"/>
                <a:cs typeface="Arial"/>
              </a:rPr>
              <a:t>y</a:t>
            </a:r>
            <a:endParaRPr sz="5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05413" y="2867090"/>
            <a:ext cx="762635" cy="6466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6570"/>
              </a:lnSpc>
              <a:spcBef>
                <a:spcPts val="100"/>
              </a:spcBef>
            </a:pPr>
            <a:r>
              <a:rPr sz="5700" spc="370" dirty="0">
                <a:solidFill>
                  <a:srgbClr val="212121"/>
                </a:solidFill>
                <a:latin typeface="Arial"/>
                <a:cs typeface="Arial"/>
              </a:rPr>
              <a:t>3</a:t>
            </a:r>
            <a:endParaRPr sz="5700">
              <a:latin typeface="Arial"/>
              <a:cs typeface="Arial"/>
            </a:endParaRPr>
          </a:p>
          <a:p>
            <a:pPr marR="5080" algn="r">
              <a:lnSpc>
                <a:spcPts val="6260"/>
              </a:lnSpc>
            </a:pPr>
            <a:r>
              <a:rPr sz="5700" spc="310" dirty="0">
                <a:solidFill>
                  <a:srgbClr val="212121"/>
                </a:solidFill>
                <a:latin typeface="Arial"/>
                <a:cs typeface="Arial"/>
              </a:rPr>
              <a:t>4</a:t>
            </a:r>
            <a:endParaRPr sz="5700">
              <a:latin typeface="Arial"/>
              <a:cs typeface="Arial"/>
            </a:endParaRPr>
          </a:p>
          <a:p>
            <a:pPr marR="5080" algn="r">
              <a:lnSpc>
                <a:spcPts val="6265"/>
              </a:lnSpc>
            </a:pPr>
            <a:r>
              <a:rPr sz="5700" spc="155" dirty="0">
                <a:solidFill>
                  <a:srgbClr val="212121"/>
                </a:solidFill>
                <a:latin typeface="Arial"/>
                <a:cs typeface="Arial"/>
              </a:rPr>
              <a:t>5</a:t>
            </a:r>
            <a:endParaRPr sz="5700">
              <a:latin typeface="Arial"/>
              <a:cs typeface="Arial"/>
            </a:endParaRPr>
          </a:p>
          <a:p>
            <a:pPr marR="5080" algn="r">
              <a:lnSpc>
                <a:spcPts val="6265"/>
              </a:lnSpc>
            </a:pPr>
            <a:r>
              <a:rPr sz="5700" spc="225" dirty="0">
                <a:solidFill>
                  <a:srgbClr val="212121"/>
                </a:solidFill>
                <a:latin typeface="Arial"/>
                <a:cs typeface="Arial"/>
              </a:rPr>
              <a:t>6</a:t>
            </a:r>
            <a:endParaRPr sz="5700">
              <a:latin typeface="Arial"/>
              <a:cs typeface="Arial"/>
            </a:endParaRPr>
          </a:p>
          <a:p>
            <a:pPr marR="5080" algn="r">
              <a:lnSpc>
                <a:spcPts val="6265"/>
              </a:lnSpc>
            </a:pPr>
            <a:r>
              <a:rPr sz="5700" spc="-10" dirty="0">
                <a:solidFill>
                  <a:srgbClr val="212121"/>
                </a:solidFill>
                <a:latin typeface="Arial"/>
                <a:cs typeface="Arial"/>
              </a:rPr>
              <a:t>7</a:t>
            </a:r>
            <a:endParaRPr sz="5700">
              <a:latin typeface="Arial"/>
              <a:cs typeface="Arial"/>
            </a:endParaRPr>
          </a:p>
          <a:p>
            <a:pPr marR="5080" algn="r">
              <a:lnSpc>
                <a:spcPts val="6300"/>
              </a:lnSpc>
            </a:pPr>
            <a:r>
              <a:rPr sz="5700" spc="-915" dirty="0">
                <a:solidFill>
                  <a:srgbClr val="212121"/>
                </a:solidFill>
                <a:latin typeface="Arial"/>
                <a:cs typeface="Arial"/>
              </a:rPr>
              <a:t>1</a:t>
            </a:r>
            <a:r>
              <a:rPr sz="5700" spc="370" dirty="0">
                <a:solidFill>
                  <a:srgbClr val="212121"/>
                </a:solidFill>
                <a:latin typeface="Arial"/>
                <a:cs typeface="Arial"/>
              </a:rPr>
              <a:t>3</a:t>
            </a:r>
            <a:endParaRPr sz="5700">
              <a:latin typeface="Arial"/>
              <a:cs typeface="Arial"/>
            </a:endParaRPr>
          </a:p>
          <a:p>
            <a:pPr marR="5080" algn="r">
              <a:lnSpc>
                <a:spcPts val="6260"/>
              </a:lnSpc>
            </a:pPr>
            <a:r>
              <a:rPr sz="5700" spc="-915" dirty="0">
                <a:solidFill>
                  <a:srgbClr val="212121"/>
                </a:solidFill>
                <a:latin typeface="Arial"/>
                <a:cs typeface="Arial"/>
              </a:rPr>
              <a:t>1</a:t>
            </a:r>
            <a:r>
              <a:rPr sz="5700" spc="225" dirty="0">
                <a:solidFill>
                  <a:srgbClr val="212121"/>
                </a:solidFill>
                <a:latin typeface="Arial"/>
                <a:cs typeface="Arial"/>
              </a:rPr>
              <a:t>6</a:t>
            </a:r>
            <a:endParaRPr sz="5700">
              <a:latin typeface="Arial"/>
              <a:cs typeface="Arial"/>
            </a:endParaRPr>
          </a:p>
          <a:p>
            <a:pPr marR="5080" algn="r">
              <a:lnSpc>
                <a:spcPts val="6530"/>
              </a:lnSpc>
            </a:pPr>
            <a:r>
              <a:rPr sz="5700" spc="-915" dirty="0">
                <a:solidFill>
                  <a:srgbClr val="212121"/>
                </a:solidFill>
                <a:latin typeface="Arial"/>
                <a:cs typeface="Arial"/>
              </a:rPr>
              <a:t>1</a:t>
            </a:r>
            <a:r>
              <a:rPr sz="5700" spc="-10" dirty="0">
                <a:solidFill>
                  <a:srgbClr val="212121"/>
                </a:solidFill>
                <a:latin typeface="Arial"/>
                <a:cs typeface="Arial"/>
              </a:rPr>
              <a:t>7</a:t>
            </a:r>
            <a:endParaRPr sz="5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5394" y="9606967"/>
            <a:ext cx="771524" cy="4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732947" y="9670653"/>
            <a:ext cx="140970" cy="2565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00" spc="70" dirty="0">
                <a:solidFill>
                  <a:srgbClr val="212121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1079" y="9739124"/>
            <a:ext cx="226695" cy="2101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165" dirty="0">
                <a:solidFill>
                  <a:srgbClr val="121212"/>
                </a:solidFill>
                <a:latin typeface="Trebuchet MS"/>
                <a:cs typeface="Trebuchet MS"/>
              </a:rPr>
              <a:t>0</a:t>
            </a:r>
            <a:r>
              <a:rPr sz="1200" spc="155" dirty="0">
                <a:solidFill>
                  <a:srgbClr val="121212"/>
                </a:solid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476250" y="476249"/>
              <a:ext cx="8620125" cy="9334500"/>
            </a:xfrm>
            <a:custGeom>
              <a:avLst/>
              <a:gdLst/>
              <a:ahLst/>
              <a:cxnLst/>
              <a:rect l="l" t="t" r="r" b="b"/>
              <a:pathLst>
                <a:path w="8620125" h="9334500">
                  <a:moveTo>
                    <a:pt x="8189118" y="9334500"/>
                  </a:moveTo>
                  <a:lnTo>
                    <a:pt x="431006" y="9334500"/>
                  </a:lnTo>
                  <a:lnTo>
                    <a:pt x="420425" y="9334369"/>
                  </a:lnTo>
                  <a:lnTo>
                    <a:pt x="378243" y="9331258"/>
                  </a:lnTo>
                  <a:lnTo>
                    <a:pt x="336569" y="9324023"/>
                  </a:lnTo>
                  <a:lnTo>
                    <a:pt x="295804" y="9312746"/>
                  </a:lnTo>
                  <a:lnTo>
                    <a:pt x="256341" y="9297518"/>
                  </a:lnTo>
                  <a:lnTo>
                    <a:pt x="218561" y="9278503"/>
                  </a:lnTo>
                  <a:lnTo>
                    <a:pt x="182826" y="9255877"/>
                  </a:lnTo>
                  <a:lnTo>
                    <a:pt x="149482" y="9229855"/>
                  </a:lnTo>
                  <a:lnTo>
                    <a:pt x="118848" y="9200691"/>
                  </a:lnTo>
                  <a:lnTo>
                    <a:pt x="91221" y="9168660"/>
                  </a:lnTo>
                  <a:lnTo>
                    <a:pt x="66867" y="9134075"/>
                  </a:lnTo>
                  <a:lnTo>
                    <a:pt x="46019" y="9097277"/>
                  </a:lnTo>
                  <a:lnTo>
                    <a:pt x="28879" y="9058604"/>
                  </a:lnTo>
                  <a:lnTo>
                    <a:pt x="15611" y="9018442"/>
                  </a:lnTo>
                  <a:lnTo>
                    <a:pt x="6344" y="8977175"/>
                  </a:lnTo>
                  <a:lnTo>
                    <a:pt x="1167" y="8935194"/>
                  </a:lnTo>
                  <a:lnTo>
                    <a:pt x="0" y="8903493"/>
                  </a:lnTo>
                  <a:lnTo>
                    <a:pt x="0" y="431006"/>
                  </a:lnTo>
                  <a:lnTo>
                    <a:pt x="2075" y="388760"/>
                  </a:lnTo>
                  <a:lnTo>
                    <a:pt x="8281" y="346921"/>
                  </a:lnTo>
                  <a:lnTo>
                    <a:pt x="18558" y="305891"/>
                  </a:lnTo>
                  <a:lnTo>
                    <a:pt x="32808" y="266067"/>
                  </a:lnTo>
                  <a:lnTo>
                    <a:pt x="50892" y="227831"/>
                  </a:lnTo>
                  <a:lnTo>
                    <a:pt x="72637" y="191551"/>
                  </a:lnTo>
                  <a:lnTo>
                    <a:pt x="97834" y="157578"/>
                  </a:lnTo>
                  <a:lnTo>
                    <a:pt x="126238" y="126238"/>
                  </a:lnTo>
                  <a:lnTo>
                    <a:pt x="157578" y="97834"/>
                  </a:lnTo>
                  <a:lnTo>
                    <a:pt x="191551" y="72637"/>
                  </a:lnTo>
                  <a:lnTo>
                    <a:pt x="227831" y="50892"/>
                  </a:lnTo>
                  <a:lnTo>
                    <a:pt x="266067" y="32808"/>
                  </a:lnTo>
                  <a:lnTo>
                    <a:pt x="305891" y="18558"/>
                  </a:lnTo>
                  <a:lnTo>
                    <a:pt x="346921" y="8281"/>
                  </a:lnTo>
                  <a:lnTo>
                    <a:pt x="388760" y="2075"/>
                  </a:lnTo>
                  <a:lnTo>
                    <a:pt x="431006" y="0"/>
                  </a:lnTo>
                  <a:lnTo>
                    <a:pt x="8189118" y="0"/>
                  </a:lnTo>
                  <a:lnTo>
                    <a:pt x="8231362" y="2075"/>
                  </a:lnTo>
                  <a:lnTo>
                    <a:pt x="8273205" y="8281"/>
                  </a:lnTo>
                  <a:lnTo>
                    <a:pt x="8314229" y="18558"/>
                  </a:lnTo>
                  <a:lnTo>
                    <a:pt x="8354053" y="32808"/>
                  </a:lnTo>
                  <a:lnTo>
                    <a:pt x="8392296" y="50892"/>
                  </a:lnTo>
                  <a:lnTo>
                    <a:pt x="8428577" y="72637"/>
                  </a:lnTo>
                  <a:lnTo>
                    <a:pt x="8462543" y="97834"/>
                  </a:lnTo>
                  <a:lnTo>
                    <a:pt x="8493890" y="126238"/>
                  </a:lnTo>
                  <a:lnTo>
                    <a:pt x="8522293" y="157578"/>
                  </a:lnTo>
                  <a:lnTo>
                    <a:pt x="8547487" y="191551"/>
                  </a:lnTo>
                  <a:lnTo>
                    <a:pt x="8569232" y="227831"/>
                  </a:lnTo>
                  <a:lnTo>
                    <a:pt x="8587311" y="266067"/>
                  </a:lnTo>
                  <a:lnTo>
                    <a:pt x="8601570" y="305891"/>
                  </a:lnTo>
                  <a:lnTo>
                    <a:pt x="8611838" y="346921"/>
                  </a:lnTo>
                  <a:lnTo>
                    <a:pt x="8618048" y="388760"/>
                  </a:lnTo>
                  <a:lnTo>
                    <a:pt x="8620125" y="431006"/>
                  </a:lnTo>
                  <a:lnTo>
                    <a:pt x="8620125" y="8903493"/>
                  </a:lnTo>
                  <a:lnTo>
                    <a:pt x="8618048" y="8945737"/>
                  </a:lnTo>
                  <a:lnTo>
                    <a:pt x="8611838" y="8987580"/>
                  </a:lnTo>
                  <a:lnTo>
                    <a:pt x="8601570" y="9028604"/>
                  </a:lnTo>
                  <a:lnTo>
                    <a:pt x="8587311" y="9068428"/>
                  </a:lnTo>
                  <a:lnTo>
                    <a:pt x="8569232" y="9106671"/>
                  </a:lnTo>
                  <a:lnTo>
                    <a:pt x="8547487" y="9142942"/>
                  </a:lnTo>
                  <a:lnTo>
                    <a:pt x="8522293" y="9176918"/>
                  </a:lnTo>
                  <a:lnTo>
                    <a:pt x="8493890" y="9208265"/>
                  </a:lnTo>
                  <a:lnTo>
                    <a:pt x="8462543" y="9236668"/>
                  </a:lnTo>
                  <a:lnTo>
                    <a:pt x="8428577" y="9261862"/>
                  </a:lnTo>
                  <a:lnTo>
                    <a:pt x="8392296" y="9283607"/>
                  </a:lnTo>
                  <a:lnTo>
                    <a:pt x="8354053" y="9301686"/>
                  </a:lnTo>
                  <a:lnTo>
                    <a:pt x="8314229" y="9315945"/>
                  </a:lnTo>
                  <a:lnTo>
                    <a:pt x="8273205" y="9326213"/>
                  </a:lnTo>
                  <a:lnTo>
                    <a:pt x="8231362" y="9332423"/>
                  </a:lnTo>
                  <a:lnTo>
                    <a:pt x="8189118" y="9334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2500" y="9623237"/>
              <a:ext cx="666750" cy="428625"/>
            </a:xfrm>
            <a:custGeom>
              <a:avLst/>
              <a:gdLst/>
              <a:ahLst/>
              <a:cxnLst/>
              <a:rect l="l" t="t" r="r" b="b"/>
              <a:pathLst>
                <a:path w="666750" h="428625">
                  <a:moveTo>
                    <a:pt x="459456" y="428625"/>
                  </a:moveTo>
                  <a:lnTo>
                    <a:pt x="207293" y="428625"/>
                  </a:lnTo>
                  <a:lnTo>
                    <a:pt x="200291" y="428281"/>
                  </a:lnTo>
                  <a:lnTo>
                    <a:pt x="158817" y="421434"/>
                  </a:lnTo>
                  <a:lnTo>
                    <a:pt x="119476" y="406627"/>
                  </a:lnTo>
                  <a:lnTo>
                    <a:pt x="83779" y="384430"/>
                  </a:lnTo>
                  <a:lnTo>
                    <a:pt x="53099" y="355696"/>
                  </a:lnTo>
                  <a:lnTo>
                    <a:pt x="28614" y="321528"/>
                  </a:lnTo>
                  <a:lnTo>
                    <a:pt x="11265" y="283241"/>
                  </a:lnTo>
                  <a:lnTo>
                    <a:pt x="1719" y="242303"/>
                  </a:lnTo>
                  <a:lnTo>
                    <a:pt x="0" y="221331"/>
                  </a:lnTo>
                  <a:lnTo>
                    <a:pt x="0" y="207293"/>
                  </a:lnTo>
                  <a:lnTo>
                    <a:pt x="5487" y="165617"/>
                  </a:lnTo>
                  <a:lnTo>
                    <a:pt x="18999" y="125813"/>
                  </a:lnTo>
                  <a:lnTo>
                    <a:pt x="40017" y="89410"/>
                  </a:lnTo>
                  <a:lnTo>
                    <a:pt x="67733" y="57807"/>
                  </a:lnTo>
                  <a:lnTo>
                    <a:pt x="101083" y="32218"/>
                  </a:lnTo>
                  <a:lnTo>
                    <a:pt x="138783" y="13627"/>
                  </a:lnTo>
                  <a:lnTo>
                    <a:pt x="179386" y="2748"/>
                  </a:lnTo>
                  <a:lnTo>
                    <a:pt x="207293" y="0"/>
                  </a:lnTo>
                  <a:lnTo>
                    <a:pt x="459456" y="0"/>
                  </a:lnTo>
                  <a:lnTo>
                    <a:pt x="501132" y="5487"/>
                  </a:lnTo>
                  <a:lnTo>
                    <a:pt x="540936" y="18999"/>
                  </a:lnTo>
                  <a:lnTo>
                    <a:pt x="577338" y="40017"/>
                  </a:lnTo>
                  <a:lnTo>
                    <a:pt x="608942" y="67733"/>
                  </a:lnTo>
                  <a:lnTo>
                    <a:pt x="634531" y="101083"/>
                  </a:lnTo>
                  <a:lnTo>
                    <a:pt x="653122" y="138783"/>
                  </a:lnTo>
                  <a:lnTo>
                    <a:pt x="664001" y="179386"/>
                  </a:lnTo>
                  <a:lnTo>
                    <a:pt x="666750" y="207293"/>
                  </a:lnTo>
                  <a:lnTo>
                    <a:pt x="666750" y="221331"/>
                  </a:lnTo>
                  <a:lnTo>
                    <a:pt x="661262" y="263007"/>
                  </a:lnTo>
                  <a:lnTo>
                    <a:pt x="647750" y="302811"/>
                  </a:lnTo>
                  <a:lnTo>
                    <a:pt x="626732" y="339213"/>
                  </a:lnTo>
                  <a:lnTo>
                    <a:pt x="599015" y="370817"/>
                  </a:lnTo>
                  <a:lnTo>
                    <a:pt x="565666" y="396406"/>
                  </a:lnTo>
                  <a:lnTo>
                    <a:pt x="527966" y="414997"/>
                  </a:lnTo>
                  <a:lnTo>
                    <a:pt x="487363" y="425876"/>
                  </a:lnTo>
                  <a:lnTo>
                    <a:pt x="466458" y="4282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250" y="1814513"/>
              <a:ext cx="8620125" cy="0"/>
            </a:xfrm>
            <a:custGeom>
              <a:avLst/>
              <a:gdLst/>
              <a:ahLst/>
              <a:cxnLst/>
              <a:rect l="l" t="t" r="r" b="b"/>
              <a:pathLst>
                <a:path w="8620125">
                  <a:moveTo>
                    <a:pt x="0" y="0"/>
                  </a:moveTo>
                  <a:lnTo>
                    <a:pt x="86201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1272" y="685989"/>
            <a:ext cx="279908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110" dirty="0"/>
              <a:t>Abstract</a:t>
            </a:r>
            <a:endParaRPr sz="5700"/>
          </a:p>
        </p:txBody>
      </p:sp>
      <p:sp>
        <p:nvSpPr>
          <p:cNvPr id="7" name="object 7"/>
          <p:cNvSpPr txBox="1"/>
          <p:nvPr/>
        </p:nvSpPr>
        <p:spPr>
          <a:xfrm>
            <a:off x="940101" y="2235422"/>
            <a:ext cx="7581900" cy="55904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292100" indent="-381000" algn="just">
              <a:lnSpc>
                <a:spcPct val="1172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recent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years,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messages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social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media</a:t>
            </a:r>
            <a:r>
              <a:rPr sz="2400" spc="-3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has 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ended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up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being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very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close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representation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  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person’s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life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his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mental</a:t>
            </a:r>
            <a:r>
              <a:rPr sz="2400" spc="-2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state.</a:t>
            </a:r>
            <a:endParaRPr sz="2400" dirty="0">
              <a:latin typeface="Arial"/>
              <a:cs typeface="Arial"/>
            </a:endParaRPr>
          </a:p>
          <a:p>
            <a:pPr marL="393700" marR="24130" indent="-381000" algn="just">
              <a:lnSpc>
                <a:spcPts val="3379"/>
              </a:lnSpc>
              <a:spcBef>
                <a:spcPts val="1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45" dirty="0">
                <a:solidFill>
                  <a:srgbClr val="212121"/>
                </a:solidFill>
                <a:latin typeface="Arial"/>
                <a:cs typeface="Arial"/>
              </a:rPr>
              <a:t>People </a:t>
            </a:r>
            <a:r>
              <a:rPr sz="2400" spc="40" dirty="0">
                <a:solidFill>
                  <a:srgbClr val="212121"/>
                </a:solidFill>
                <a:latin typeface="Arial"/>
                <a:cs typeface="Arial"/>
              </a:rPr>
              <a:t>are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willing </a:t>
            </a:r>
            <a:r>
              <a:rPr sz="2400" spc="140" dirty="0">
                <a:solidFill>
                  <a:srgbClr val="212121"/>
                </a:solidFill>
                <a:latin typeface="Arial"/>
                <a:cs typeface="Arial"/>
              </a:rPr>
              <a:t>to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share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their thoughts,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stories  and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their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personal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feelings,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mental states,</a:t>
            </a:r>
            <a:r>
              <a:rPr sz="2400" spc="-39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desires 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on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social </a:t>
            </a:r>
            <a:r>
              <a:rPr sz="2400" spc="114" dirty="0">
                <a:solidFill>
                  <a:srgbClr val="212121"/>
                </a:solidFill>
                <a:latin typeface="Arial"/>
                <a:cs typeface="Arial"/>
              </a:rPr>
              <a:t>network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sites,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blogging platforms</a:t>
            </a:r>
            <a:r>
              <a:rPr sz="2400" spc="-4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etc.</a:t>
            </a:r>
            <a:endParaRPr sz="2400" dirty="0">
              <a:latin typeface="Arial"/>
              <a:cs typeface="Arial"/>
            </a:endParaRPr>
          </a:p>
          <a:p>
            <a:pPr marL="393700" indent="-381000" algn="just">
              <a:lnSpc>
                <a:spcPct val="100000"/>
              </a:lnSpc>
              <a:spcBef>
                <a:spcPts val="29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This </a:t>
            </a:r>
            <a:r>
              <a:rPr sz="2400" spc="45" dirty="0">
                <a:solidFill>
                  <a:srgbClr val="212121"/>
                </a:solidFill>
                <a:latin typeface="Arial"/>
                <a:cs typeface="Arial"/>
              </a:rPr>
              <a:t>is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huge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stockpile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400" spc="-4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data </a:t>
            </a:r>
            <a:r>
              <a:rPr sz="2400" spc="105" dirty="0">
                <a:solidFill>
                  <a:srgbClr val="212121"/>
                </a:solidFill>
                <a:latin typeface="Arial"/>
                <a:cs typeface="Arial"/>
              </a:rPr>
              <a:t>about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person’s</a:t>
            </a:r>
            <a:endParaRPr sz="2400" dirty="0">
              <a:latin typeface="Arial"/>
              <a:cs typeface="Arial"/>
            </a:endParaRPr>
          </a:p>
          <a:p>
            <a:pPr marL="393700" marR="17145" algn="just">
              <a:lnSpc>
                <a:spcPct val="114599"/>
              </a:lnSpc>
              <a:spcBef>
                <a:spcPts val="75"/>
              </a:spcBef>
            </a:pP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behavior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can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used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detection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various 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emotion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states.</a:t>
            </a:r>
            <a:endParaRPr lang="en-IN" sz="2900" dirty="0">
              <a:latin typeface="Arial"/>
              <a:cs typeface="Arial"/>
            </a:endParaRPr>
          </a:p>
          <a:p>
            <a:pPr marL="393700" marR="5080" indent="-381000" algn="just">
              <a:lnSpc>
                <a:spcPct val="117200"/>
              </a:lnSpc>
              <a:spcBef>
                <a:spcPts val="5"/>
              </a:spcBef>
              <a:buChar char="•"/>
              <a:tabLst>
                <a:tab pos="393065" algn="l"/>
                <a:tab pos="393700" algn="l"/>
              </a:tabLst>
            </a:pPr>
            <a:r>
              <a:rPr lang="en-US" sz="2400" spc="60" dirty="0">
                <a:solidFill>
                  <a:srgbClr val="212121"/>
                </a:solidFill>
                <a:latin typeface="Arial"/>
                <a:cs typeface="Arial"/>
              </a:rPr>
              <a:t>Emotion </a:t>
            </a:r>
            <a:r>
              <a:rPr lang="en-US" sz="2400" spc="45" dirty="0">
                <a:solidFill>
                  <a:srgbClr val="212121"/>
                </a:solidFill>
                <a:latin typeface="Arial"/>
                <a:cs typeface="Arial"/>
              </a:rPr>
              <a:t>Analysis, </a:t>
            </a:r>
            <a:r>
              <a:rPr lang="en-US" sz="2400" spc="35" dirty="0">
                <a:solidFill>
                  <a:srgbClr val="212121"/>
                </a:solidFill>
                <a:latin typeface="Arial"/>
                <a:cs typeface="Arial"/>
              </a:rPr>
              <a:t>as </a:t>
            </a:r>
            <a:r>
              <a:rPr lang="en-US" sz="2400" spc="125" dirty="0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lang="en-US" sz="2400" spc="55" dirty="0">
                <a:solidFill>
                  <a:srgbClr val="212121"/>
                </a:solidFill>
                <a:latin typeface="Arial"/>
                <a:cs typeface="Arial"/>
              </a:rPr>
              <a:t>name </a:t>
            </a:r>
            <a:r>
              <a:rPr lang="en-US" sz="2400" spc="80" dirty="0">
                <a:solidFill>
                  <a:srgbClr val="212121"/>
                </a:solidFill>
                <a:latin typeface="Arial"/>
                <a:cs typeface="Arial"/>
              </a:rPr>
              <a:t>suggests, </a:t>
            </a:r>
            <a:r>
              <a:rPr lang="en-US" sz="2400" spc="120" dirty="0">
                <a:solidFill>
                  <a:srgbClr val="212121"/>
                </a:solidFill>
                <a:latin typeface="Arial"/>
                <a:cs typeface="Arial"/>
              </a:rPr>
              <a:t>it</a:t>
            </a:r>
            <a:r>
              <a:rPr lang="en-US" sz="2400" spc="-38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lang="en-US" sz="2400" spc="55" dirty="0">
                <a:solidFill>
                  <a:srgbClr val="212121"/>
                </a:solidFill>
                <a:latin typeface="Arial"/>
                <a:cs typeface="Arial"/>
              </a:rPr>
              <a:t>means  </a:t>
            </a:r>
            <a:r>
              <a:rPr lang="en-US" sz="2400" spc="140" dirty="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lang="en-US"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lang="en-US" sz="2400" spc="110" dirty="0">
                <a:solidFill>
                  <a:srgbClr val="212121"/>
                </a:solidFill>
                <a:latin typeface="Arial"/>
                <a:cs typeface="Arial"/>
              </a:rPr>
              <a:t>identify</a:t>
            </a:r>
            <a:r>
              <a:rPr lang="en-US"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lang="en-US" sz="2400" spc="12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lang="en-US"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lang="en-US" sz="2400" spc="110" dirty="0">
                <a:solidFill>
                  <a:srgbClr val="212121"/>
                </a:solidFill>
                <a:latin typeface="Arial"/>
                <a:cs typeface="Arial"/>
              </a:rPr>
              <a:t>view</a:t>
            </a:r>
            <a:r>
              <a:rPr lang="en-US"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lang="en-US" sz="2400" spc="95" dirty="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lang="en-US"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lang="en-US" sz="2400" spc="90" dirty="0">
                <a:solidFill>
                  <a:srgbClr val="212121"/>
                </a:solidFill>
                <a:latin typeface="Arial"/>
                <a:cs typeface="Arial"/>
              </a:rPr>
              <a:t>emotion</a:t>
            </a:r>
            <a:r>
              <a:rPr lang="en-US"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lang="en-US" sz="2400" spc="90" dirty="0">
                <a:solidFill>
                  <a:srgbClr val="212121"/>
                </a:solidFill>
                <a:latin typeface="Arial"/>
                <a:cs typeface="Arial"/>
              </a:rPr>
              <a:t>behind</a:t>
            </a:r>
            <a:r>
              <a:rPr lang="en-US" sz="24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lang="en-US" sz="2400" spc="1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lang="en-US" sz="2400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lang="en-US" sz="2400" spc="75" dirty="0">
                <a:solidFill>
                  <a:srgbClr val="212121"/>
                </a:solidFill>
                <a:latin typeface="Arial"/>
                <a:cs typeface="Arial"/>
              </a:rPr>
              <a:t>situation.</a:t>
            </a:r>
            <a:endParaRPr lang="en-US" sz="2400" dirty="0">
              <a:latin typeface="Arial"/>
              <a:cs typeface="Arial"/>
            </a:endParaRPr>
          </a:p>
          <a:p>
            <a:pPr marL="393700" marR="540385" indent="-381000" algn="just">
              <a:lnSpc>
                <a:spcPct val="114599"/>
              </a:lnSpc>
              <a:spcBef>
                <a:spcPts val="7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That </a:t>
            </a:r>
            <a:r>
              <a:rPr sz="2400" spc="45" dirty="0">
                <a:solidFill>
                  <a:srgbClr val="212121"/>
                </a:solidFill>
                <a:latin typeface="Arial"/>
                <a:cs typeface="Arial"/>
              </a:rPr>
              <a:t>is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done </a:t>
            </a:r>
            <a:r>
              <a:rPr sz="2400" spc="120" dirty="0">
                <a:solidFill>
                  <a:srgbClr val="212121"/>
                </a:solidFill>
                <a:latin typeface="Arial"/>
                <a:cs typeface="Arial"/>
              </a:rPr>
              <a:t>by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analyzing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expressed</a:t>
            </a:r>
            <a:r>
              <a:rPr sz="2400" spc="-4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opinions,  </a:t>
            </a: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images,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sentiments, and 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other</a:t>
            </a:r>
            <a:r>
              <a:rPr sz="2400" spc="-2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activities.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394" y="474192"/>
            <a:ext cx="17604740" cy="9599930"/>
            <a:chOff x="205394" y="474192"/>
            <a:chExt cx="17604740" cy="9599930"/>
          </a:xfrm>
        </p:grpSpPr>
        <p:sp>
          <p:nvSpPr>
            <p:cNvPr id="9" name="object 9"/>
            <p:cNvSpPr/>
            <p:nvPr/>
          </p:nvSpPr>
          <p:spPr>
            <a:xfrm>
              <a:off x="9189400" y="474192"/>
              <a:ext cx="8620124" cy="93345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394" y="9606968"/>
              <a:ext cx="771524" cy="466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729993" y="9670653"/>
            <a:ext cx="146685" cy="2565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00" spc="120" dirty="0">
                <a:solidFill>
                  <a:srgbClr val="212121"/>
                </a:solidFill>
                <a:latin typeface="Arial"/>
                <a:cs typeface="Arial"/>
              </a:rPr>
              <a:t>3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823" y="9739124"/>
            <a:ext cx="225425" cy="2101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165" dirty="0">
                <a:solidFill>
                  <a:srgbClr val="121212"/>
                </a:solidFill>
                <a:latin typeface="Trebuchet MS"/>
                <a:cs typeface="Trebuchet MS"/>
              </a:rPr>
              <a:t>0</a:t>
            </a:r>
            <a:r>
              <a:rPr sz="1200" spc="140" dirty="0">
                <a:solidFill>
                  <a:srgbClr val="121212"/>
                </a:solidFill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9189401" y="474191"/>
              <a:ext cx="8620124" cy="9334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6250" y="476250"/>
              <a:ext cx="8620125" cy="9334500"/>
            </a:xfrm>
            <a:custGeom>
              <a:avLst/>
              <a:gdLst/>
              <a:ahLst/>
              <a:cxnLst/>
              <a:rect l="l" t="t" r="r" b="b"/>
              <a:pathLst>
                <a:path w="8620125" h="9334500">
                  <a:moveTo>
                    <a:pt x="8189118" y="9334500"/>
                  </a:moveTo>
                  <a:lnTo>
                    <a:pt x="431006" y="9334500"/>
                  </a:lnTo>
                  <a:lnTo>
                    <a:pt x="420425" y="9334369"/>
                  </a:lnTo>
                  <a:lnTo>
                    <a:pt x="378243" y="9331258"/>
                  </a:lnTo>
                  <a:lnTo>
                    <a:pt x="336569" y="9324023"/>
                  </a:lnTo>
                  <a:lnTo>
                    <a:pt x="295804" y="9312746"/>
                  </a:lnTo>
                  <a:lnTo>
                    <a:pt x="256341" y="9297518"/>
                  </a:lnTo>
                  <a:lnTo>
                    <a:pt x="218561" y="9278503"/>
                  </a:lnTo>
                  <a:lnTo>
                    <a:pt x="182826" y="9255877"/>
                  </a:lnTo>
                  <a:lnTo>
                    <a:pt x="149482" y="9229855"/>
                  </a:lnTo>
                  <a:lnTo>
                    <a:pt x="118848" y="9200691"/>
                  </a:lnTo>
                  <a:lnTo>
                    <a:pt x="91221" y="9168660"/>
                  </a:lnTo>
                  <a:lnTo>
                    <a:pt x="66867" y="9134075"/>
                  </a:lnTo>
                  <a:lnTo>
                    <a:pt x="46019" y="9097277"/>
                  </a:lnTo>
                  <a:lnTo>
                    <a:pt x="28879" y="9058604"/>
                  </a:lnTo>
                  <a:lnTo>
                    <a:pt x="15611" y="9018442"/>
                  </a:lnTo>
                  <a:lnTo>
                    <a:pt x="6344" y="8977175"/>
                  </a:lnTo>
                  <a:lnTo>
                    <a:pt x="1167" y="8935194"/>
                  </a:lnTo>
                  <a:lnTo>
                    <a:pt x="0" y="8903493"/>
                  </a:lnTo>
                  <a:lnTo>
                    <a:pt x="0" y="431006"/>
                  </a:lnTo>
                  <a:lnTo>
                    <a:pt x="2075" y="388760"/>
                  </a:lnTo>
                  <a:lnTo>
                    <a:pt x="8281" y="346921"/>
                  </a:lnTo>
                  <a:lnTo>
                    <a:pt x="18558" y="305891"/>
                  </a:lnTo>
                  <a:lnTo>
                    <a:pt x="32808" y="266067"/>
                  </a:lnTo>
                  <a:lnTo>
                    <a:pt x="50892" y="227831"/>
                  </a:lnTo>
                  <a:lnTo>
                    <a:pt x="72637" y="191551"/>
                  </a:lnTo>
                  <a:lnTo>
                    <a:pt x="97834" y="157578"/>
                  </a:lnTo>
                  <a:lnTo>
                    <a:pt x="126238" y="126238"/>
                  </a:lnTo>
                  <a:lnTo>
                    <a:pt x="157578" y="97834"/>
                  </a:lnTo>
                  <a:lnTo>
                    <a:pt x="191551" y="72637"/>
                  </a:lnTo>
                  <a:lnTo>
                    <a:pt x="227831" y="50892"/>
                  </a:lnTo>
                  <a:lnTo>
                    <a:pt x="266067" y="32808"/>
                  </a:lnTo>
                  <a:lnTo>
                    <a:pt x="305891" y="18558"/>
                  </a:lnTo>
                  <a:lnTo>
                    <a:pt x="346921" y="8281"/>
                  </a:lnTo>
                  <a:lnTo>
                    <a:pt x="388760" y="2075"/>
                  </a:lnTo>
                  <a:lnTo>
                    <a:pt x="431006" y="0"/>
                  </a:lnTo>
                  <a:lnTo>
                    <a:pt x="8189118" y="0"/>
                  </a:lnTo>
                  <a:lnTo>
                    <a:pt x="8231362" y="2075"/>
                  </a:lnTo>
                  <a:lnTo>
                    <a:pt x="8273205" y="8281"/>
                  </a:lnTo>
                  <a:lnTo>
                    <a:pt x="8314229" y="18558"/>
                  </a:lnTo>
                  <a:lnTo>
                    <a:pt x="8354053" y="32808"/>
                  </a:lnTo>
                  <a:lnTo>
                    <a:pt x="8392296" y="50892"/>
                  </a:lnTo>
                  <a:lnTo>
                    <a:pt x="8428577" y="72637"/>
                  </a:lnTo>
                  <a:lnTo>
                    <a:pt x="8462543" y="97834"/>
                  </a:lnTo>
                  <a:lnTo>
                    <a:pt x="8493890" y="126238"/>
                  </a:lnTo>
                  <a:lnTo>
                    <a:pt x="8522293" y="157578"/>
                  </a:lnTo>
                  <a:lnTo>
                    <a:pt x="8547487" y="191551"/>
                  </a:lnTo>
                  <a:lnTo>
                    <a:pt x="8569232" y="227831"/>
                  </a:lnTo>
                  <a:lnTo>
                    <a:pt x="8587311" y="266067"/>
                  </a:lnTo>
                  <a:lnTo>
                    <a:pt x="8601570" y="305891"/>
                  </a:lnTo>
                  <a:lnTo>
                    <a:pt x="8611838" y="346921"/>
                  </a:lnTo>
                  <a:lnTo>
                    <a:pt x="8618048" y="388760"/>
                  </a:lnTo>
                  <a:lnTo>
                    <a:pt x="8620125" y="431006"/>
                  </a:lnTo>
                  <a:lnTo>
                    <a:pt x="8620125" y="8903493"/>
                  </a:lnTo>
                  <a:lnTo>
                    <a:pt x="8618048" y="8945737"/>
                  </a:lnTo>
                  <a:lnTo>
                    <a:pt x="8611838" y="8987580"/>
                  </a:lnTo>
                  <a:lnTo>
                    <a:pt x="8601570" y="9028604"/>
                  </a:lnTo>
                  <a:lnTo>
                    <a:pt x="8587311" y="9068428"/>
                  </a:lnTo>
                  <a:lnTo>
                    <a:pt x="8569232" y="9106671"/>
                  </a:lnTo>
                  <a:lnTo>
                    <a:pt x="8547487" y="9142942"/>
                  </a:lnTo>
                  <a:lnTo>
                    <a:pt x="8522293" y="9176918"/>
                  </a:lnTo>
                  <a:lnTo>
                    <a:pt x="8493890" y="9208265"/>
                  </a:lnTo>
                  <a:lnTo>
                    <a:pt x="8462543" y="9236668"/>
                  </a:lnTo>
                  <a:lnTo>
                    <a:pt x="8428577" y="9261862"/>
                  </a:lnTo>
                  <a:lnTo>
                    <a:pt x="8392296" y="9283607"/>
                  </a:lnTo>
                  <a:lnTo>
                    <a:pt x="8354053" y="9301686"/>
                  </a:lnTo>
                  <a:lnTo>
                    <a:pt x="8314229" y="9315945"/>
                  </a:lnTo>
                  <a:lnTo>
                    <a:pt x="8273205" y="9326213"/>
                  </a:lnTo>
                  <a:lnTo>
                    <a:pt x="8231362" y="9332423"/>
                  </a:lnTo>
                  <a:lnTo>
                    <a:pt x="8189118" y="9334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2500" y="9623237"/>
              <a:ext cx="666750" cy="428625"/>
            </a:xfrm>
            <a:custGeom>
              <a:avLst/>
              <a:gdLst/>
              <a:ahLst/>
              <a:cxnLst/>
              <a:rect l="l" t="t" r="r" b="b"/>
              <a:pathLst>
                <a:path w="666750" h="428625">
                  <a:moveTo>
                    <a:pt x="459456" y="428625"/>
                  </a:moveTo>
                  <a:lnTo>
                    <a:pt x="207293" y="428625"/>
                  </a:lnTo>
                  <a:lnTo>
                    <a:pt x="200291" y="428281"/>
                  </a:lnTo>
                  <a:lnTo>
                    <a:pt x="158817" y="421434"/>
                  </a:lnTo>
                  <a:lnTo>
                    <a:pt x="119476" y="406627"/>
                  </a:lnTo>
                  <a:lnTo>
                    <a:pt x="83779" y="384430"/>
                  </a:lnTo>
                  <a:lnTo>
                    <a:pt x="53099" y="355696"/>
                  </a:lnTo>
                  <a:lnTo>
                    <a:pt x="28614" y="321528"/>
                  </a:lnTo>
                  <a:lnTo>
                    <a:pt x="11265" y="283241"/>
                  </a:lnTo>
                  <a:lnTo>
                    <a:pt x="1719" y="242303"/>
                  </a:lnTo>
                  <a:lnTo>
                    <a:pt x="0" y="221331"/>
                  </a:lnTo>
                  <a:lnTo>
                    <a:pt x="0" y="207293"/>
                  </a:lnTo>
                  <a:lnTo>
                    <a:pt x="5487" y="165617"/>
                  </a:lnTo>
                  <a:lnTo>
                    <a:pt x="18999" y="125813"/>
                  </a:lnTo>
                  <a:lnTo>
                    <a:pt x="40017" y="89410"/>
                  </a:lnTo>
                  <a:lnTo>
                    <a:pt x="67733" y="57807"/>
                  </a:lnTo>
                  <a:lnTo>
                    <a:pt x="101083" y="32218"/>
                  </a:lnTo>
                  <a:lnTo>
                    <a:pt x="138783" y="13627"/>
                  </a:lnTo>
                  <a:lnTo>
                    <a:pt x="179386" y="2748"/>
                  </a:lnTo>
                  <a:lnTo>
                    <a:pt x="207293" y="0"/>
                  </a:lnTo>
                  <a:lnTo>
                    <a:pt x="459456" y="0"/>
                  </a:lnTo>
                  <a:lnTo>
                    <a:pt x="501132" y="5487"/>
                  </a:lnTo>
                  <a:lnTo>
                    <a:pt x="540936" y="18999"/>
                  </a:lnTo>
                  <a:lnTo>
                    <a:pt x="577338" y="40017"/>
                  </a:lnTo>
                  <a:lnTo>
                    <a:pt x="608942" y="67733"/>
                  </a:lnTo>
                  <a:lnTo>
                    <a:pt x="634531" y="101083"/>
                  </a:lnTo>
                  <a:lnTo>
                    <a:pt x="653122" y="138783"/>
                  </a:lnTo>
                  <a:lnTo>
                    <a:pt x="664001" y="179386"/>
                  </a:lnTo>
                  <a:lnTo>
                    <a:pt x="666750" y="207293"/>
                  </a:lnTo>
                  <a:lnTo>
                    <a:pt x="666750" y="221331"/>
                  </a:lnTo>
                  <a:lnTo>
                    <a:pt x="661262" y="263007"/>
                  </a:lnTo>
                  <a:lnTo>
                    <a:pt x="647750" y="302811"/>
                  </a:lnTo>
                  <a:lnTo>
                    <a:pt x="626732" y="339213"/>
                  </a:lnTo>
                  <a:lnTo>
                    <a:pt x="599015" y="370817"/>
                  </a:lnTo>
                  <a:lnTo>
                    <a:pt x="565666" y="396406"/>
                  </a:lnTo>
                  <a:lnTo>
                    <a:pt x="527966" y="414997"/>
                  </a:lnTo>
                  <a:lnTo>
                    <a:pt x="487363" y="425876"/>
                  </a:lnTo>
                  <a:lnTo>
                    <a:pt x="466458" y="4282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1079" y="9734362"/>
            <a:ext cx="229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300" dirty="0">
                <a:solidFill>
                  <a:srgbClr val="121212"/>
                </a:solidFill>
                <a:uFill>
                  <a:solidFill>
                    <a:srgbClr val="121212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u="sng" spc="165" dirty="0">
                <a:solidFill>
                  <a:srgbClr val="121212"/>
                </a:solidFill>
                <a:uFill>
                  <a:solidFill>
                    <a:srgbClr val="121212"/>
                  </a:solidFill>
                </a:uFill>
                <a:latin typeface="Trebuchet MS"/>
                <a:cs typeface="Trebuchet MS"/>
              </a:rPr>
              <a:t>0</a:t>
            </a:r>
            <a:r>
              <a:rPr sz="1200" u="sng" spc="175" dirty="0">
                <a:solidFill>
                  <a:srgbClr val="121212"/>
                </a:solidFill>
                <a:uFill>
                  <a:solidFill>
                    <a:srgbClr val="121212"/>
                  </a:solidFill>
                </a:uFill>
                <a:latin typeface="Trebuchet MS"/>
                <a:cs typeface="Trebuchet MS"/>
              </a:rPr>
              <a:t>4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5394" y="1809750"/>
            <a:ext cx="8891270" cy="8264525"/>
            <a:chOff x="205394" y="1809750"/>
            <a:chExt cx="8891270" cy="8264525"/>
          </a:xfrm>
        </p:grpSpPr>
        <p:sp>
          <p:nvSpPr>
            <p:cNvPr id="8" name="object 8"/>
            <p:cNvSpPr/>
            <p:nvPr/>
          </p:nvSpPr>
          <p:spPr>
            <a:xfrm>
              <a:off x="476250" y="1814512"/>
              <a:ext cx="8620125" cy="0"/>
            </a:xfrm>
            <a:custGeom>
              <a:avLst/>
              <a:gdLst/>
              <a:ahLst/>
              <a:cxnLst/>
              <a:rect l="l" t="t" r="r" b="b"/>
              <a:pathLst>
                <a:path w="8620125">
                  <a:moveTo>
                    <a:pt x="0" y="0"/>
                  </a:moveTo>
                  <a:lnTo>
                    <a:pt x="86201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5394" y="9606967"/>
              <a:ext cx="771524" cy="466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41272" y="867529"/>
            <a:ext cx="381381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5" dirty="0"/>
              <a:t>Introduction</a:t>
            </a:r>
            <a:endParaRPr sz="5700"/>
          </a:p>
        </p:txBody>
      </p:sp>
      <p:sp>
        <p:nvSpPr>
          <p:cNvPr id="11" name="object 11"/>
          <p:cNvSpPr txBox="1"/>
          <p:nvPr/>
        </p:nvSpPr>
        <p:spPr>
          <a:xfrm>
            <a:off x="940101" y="2452226"/>
            <a:ext cx="7822899" cy="6854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3700" marR="932815" indent="-381000" algn="just">
              <a:lnSpc>
                <a:spcPct val="116300"/>
              </a:lnSpc>
              <a:spcBef>
                <a:spcPts val="12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Emotion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analysis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sz="2400" spc="120" dirty="0">
                <a:solidFill>
                  <a:srgbClr val="212121"/>
                </a:solidFill>
                <a:latin typeface="Arial"/>
                <a:cs typeface="Arial"/>
              </a:rPr>
              <a:t>tweets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used </a:t>
            </a:r>
            <a:r>
              <a:rPr sz="2400" spc="140" dirty="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sz="2400" spc="-4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identify 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information 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which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helps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businesses </a:t>
            </a:r>
            <a:r>
              <a:rPr sz="2400" spc="140" dirty="0">
                <a:solidFill>
                  <a:srgbClr val="212121"/>
                </a:solidFill>
                <a:latin typeface="Arial"/>
                <a:cs typeface="Arial"/>
              </a:rPr>
              <a:t>to 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understand</a:t>
            </a:r>
            <a:r>
              <a:rPr lang="en-IN" sz="2400" spc="9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their</a:t>
            </a:r>
            <a:r>
              <a:rPr lang="en-IN" sz="2400" spc="1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customers</a:t>
            </a:r>
            <a:r>
              <a:rPr lang="en-IN" sz="2400" spc="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emotion </a:t>
            </a:r>
            <a:r>
              <a:rPr sz="2400" spc="120" dirty="0">
                <a:solidFill>
                  <a:srgbClr val="212121"/>
                </a:solidFill>
                <a:latin typeface="Arial"/>
                <a:cs typeface="Arial"/>
              </a:rPr>
              <a:t>by 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monitoring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online</a:t>
            </a:r>
            <a:r>
              <a:rPr sz="24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conversations.</a:t>
            </a:r>
            <a:endParaRPr sz="2400" dirty="0">
              <a:latin typeface="Arial"/>
              <a:cs typeface="Arial"/>
            </a:endParaRPr>
          </a:p>
          <a:p>
            <a:pPr marL="393700" marR="5080" indent="-381000" algn="just">
              <a:lnSpc>
                <a:spcPct val="116799"/>
              </a:lnSpc>
              <a:spcBef>
                <a:spcPts val="1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35" dirty="0">
                <a:solidFill>
                  <a:srgbClr val="212121"/>
                </a:solidFill>
                <a:latin typeface="Arial"/>
                <a:cs typeface="Arial"/>
              </a:rPr>
              <a:t>As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customers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express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their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reviews and</a:t>
            </a:r>
            <a:r>
              <a:rPr sz="2400" spc="-3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thoughts  </a:t>
            </a:r>
            <a:r>
              <a:rPr sz="2400" spc="105" dirty="0">
                <a:solidFill>
                  <a:srgbClr val="212121"/>
                </a:solidFill>
                <a:latin typeface="Arial"/>
                <a:cs typeface="Arial"/>
              </a:rPr>
              <a:t>about </a:t>
            </a:r>
            <a:r>
              <a:rPr sz="2400" spc="125" dirty="0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brand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more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openly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than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ever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before, 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this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emotion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analysis has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become </a:t>
            </a:r>
            <a:r>
              <a:rPr sz="2400" spc="15" dirty="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sz="2400" spc="110" dirty="0">
                <a:solidFill>
                  <a:srgbClr val="212121"/>
                </a:solidFill>
                <a:latin typeface="Arial"/>
                <a:cs typeface="Arial"/>
              </a:rPr>
              <a:t>powerful</a:t>
            </a:r>
            <a:r>
              <a:rPr sz="2400" spc="-39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212121"/>
                </a:solidFill>
                <a:latin typeface="Arial"/>
                <a:cs typeface="Arial"/>
              </a:rPr>
              <a:t>tool  </a:t>
            </a:r>
            <a:r>
              <a:rPr sz="2400" spc="140" dirty="0">
                <a:solidFill>
                  <a:srgbClr val="212121"/>
                </a:solidFill>
                <a:latin typeface="Arial"/>
                <a:cs typeface="Arial"/>
              </a:rPr>
              <a:t>to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monitor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understand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online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conversations. 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Analyzing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customer </a:t>
            </a:r>
            <a:r>
              <a:rPr sz="2400" spc="105" dirty="0">
                <a:solidFill>
                  <a:srgbClr val="212121"/>
                </a:solidFill>
                <a:latin typeface="Arial"/>
                <a:cs typeface="Arial"/>
              </a:rPr>
              <a:t>feedback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 reviews  automatically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through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survey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responses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or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social 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media discussions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allows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you </a:t>
            </a:r>
            <a:r>
              <a:rPr sz="2400" spc="140" dirty="0">
                <a:solidFill>
                  <a:srgbClr val="212121"/>
                </a:solidFill>
                <a:latin typeface="Arial"/>
                <a:cs typeface="Arial"/>
              </a:rPr>
              <a:t>to </a:t>
            </a:r>
            <a:r>
              <a:rPr sz="2400" spc="55" dirty="0">
                <a:solidFill>
                  <a:srgbClr val="212121"/>
                </a:solidFill>
                <a:latin typeface="Arial"/>
                <a:cs typeface="Arial"/>
              </a:rPr>
              <a:t>learn </a:t>
            </a:r>
            <a:r>
              <a:rPr sz="2400" spc="130" dirty="0">
                <a:solidFill>
                  <a:srgbClr val="212121"/>
                </a:solidFill>
                <a:latin typeface="Arial"/>
                <a:cs typeface="Arial"/>
              </a:rPr>
              <a:t>what 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makes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your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customer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happy </a:t>
            </a:r>
            <a:r>
              <a:rPr sz="2400" spc="95" dirty="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sz="2400" spc="-2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212121"/>
                </a:solidFill>
                <a:latin typeface="Arial"/>
                <a:cs typeface="Arial"/>
              </a:rPr>
              <a:t>disappointed.</a:t>
            </a:r>
            <a:endParaRPr sz="2400" dirty="0">
              <a:latin typeface="Arial"/>
              <a:cs typeface="Arial"/>
            </a:endParaRPr>
          </a:p>
          <a:p>
            <a:pPr marL="393700" marR="412750" indent="-381000" algn="just">
              <a:lnSpc>
                <a:spcPct val="116300"/>
              </a:lnSpc>
              <a:spcBef>
                <a:spcPts val="2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Recent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advancements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machine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learning</a:t>
            </a:r>
            <a:r>
              <a:rPr sz="2400" spc="-19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212121"/>
                </a:solidFill>
                <a:latin typeface="Arial"/>
                <a:cs typeface="Arial"/>
              </a:rPr>
              <a:t>and  </a:t>
            </a:r>
            <a:r>
              <a:rPr sz="2400" spc="100" dirty="0">
                <a:solidFill>
                  <a:srgbClr val="212121"/>
                </a:solidFill>
                <a:latin typeface="Arial"/>
                <a:cs typeface="Arial"/>
              </a:rPr>
              <a:t>deep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learning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have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increased </a:t>
            </a:r>
            <a:r>
              <a:rPr sz="2400" spc="125" dirty="0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sz="2400" spc="105" dirty="0">
                <a:solidFill>
                  <a:srgbClr val="212121"/>
                </a:solidFill>
                <a:latin typeface="Arial"/>
                <a:cs typeface="Arial"/>
              </a:rPr>
              <a:t>efficiency</a:t>
            </a:r>
            <a:r>
              <a:rPr sz="2400" spc="-3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  </a:t>
            </a:r>
            <a:r>
              <a:rPr sz="2400" spc="90" dirty="0">
                <a:solidFill>
                  <a:srgbClr val="212121"/>
                </a:solidFill>
                <a:latin typeface="Arial"/>
                <a:cs typeface="Arial"/>
              </a:rPr>
              <a:t>emotion </a:t>
            </a:r>
            <a:r>
              <a:rPr sz="2400" spc="50" dirty="0">
                <a:solidFill>
                  <a:srgbClr val="212121"/>
                </a:solidFill>
                <a:latin typeface="Arial"/>
                <a:cs typeface="Arial"/>
              </a:rPr>
              <a:t>analysis </a:t>
            </a:r>
            <a:r>
              <a:rPr sz="2400" spc="145" dirty="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sz="2400" spc="120" dirty="0">
                <a:solidFill>
                  <a:srgbClr val="212121"/>
                </a:solidFill>
                <a:latin typeface="Arial"/>
                <a:cs typeface="Arial"/>
              </a:rPr>
              <a:t>tweets </a:t>
            </a:r>
            <a:r>
              <a:rPr sz="2400" spc="65" dirty="0">
                <a:solidFill>
                  <a:srgbClr val="212121"/>
                </a:solidFill>
                <a:latin typeface="Arial"/>
                <a:cs typeface="Arial"/>
              </a:rPr>
              <a:t>using </a:t>
            </a:r>
            <a:r>
              <a:rPr sz="2400" spc="70" dirty="0">
                <a:solidFill>
                  <a:srgbClr val="212121"/>
                </a:solidFill>
                <a:latin typeface="Arial"/>
                <a:cs typeface="Arial"/>
              </a:rPr>
              <a:t>machine  </a:t>
            </a:r>
            <a:r>
              <a:rPr sz="2400" spc="60" dirty="0">
                <a:solidFill>
                  <a:srgbClr val="212121"/>
                </a:solidFill>
                <a:latin typeface="Arial"/>
                <a:cs typeface="Arial"/>
              </a:rPr>
              <a:t>learning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212121"/>
                </a:solidFill>
                <a:latin typeface="Arial"/>
                <a:cs typeface="Arial"/>
              </a:rPr>
              <a:t>algorithms.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29517" y="9664700"/>
            <a:ext cx="1479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25" dirty="0">
                <a:solidFill>
                  <a:srgbClr val="212121"/>
                </a:solidFill>
                <a:latin typeface="Arial"/>
                <a:cs typeface="Arial"/>
              </a:rPr>
              <a:t>4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6250" y="1814515"/>
              <a:ext cx="17335500" cy="0"/>
            </a:xfrm>
            <a:custGeom>
              <a:avLst/>
              <a:gdLst/>
              <a:ahLst/>
              <a:cxnLst/>
              <a:rect l="l" t="t" r="r" b="b"/>
              <a:pathLst>
                <a:path w="17335500">
                  <a:moveTo>
                    <a:pt x="0" y="0"/>
                  </a:moveTo>
                  <a:lnTo>
                    <a:pt x="173355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1272" y="685989"/>
            <a:ext cx="315404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15" dirty="0"/>
              <a:t>Flowchart</a:t>
            </a:r>
            <a:endParaRPr sz="5700"/>
          </a:p>
        </p:txBody>
      </p:sp>
      <p:grpSp>
        <p:nvGrpSpPr>
          <p:cNvPr id="6" name="object 6"/>
          <p:cNvGrpSpPr/>
          <p:nvPr/>
        </p:nvGrpSpPr>
        <p:grpSpPr>
          <a:xfrm>
            <a:off x="0" y="97535"/>
            <a:ext cx="6879590" cy="9954895"/>
            <a:chOff x="0" y="97535"/>
            <a:chExt cx="6879590" cy="9954895"/>
          </a:xfrm>
        </p:grpSpPr>
        <p:sp>
          <p:nvSpPr>
            <p:cNvPr id="7" name="object 7"/>
            <p:cNvSpPr/>
            <p:nvPr/>
          </p:nvSpPr>
          <p:spPr>
            <a:xfrm>
              <a:off x="952500" y="9623236"/>
              <a:ext cx="666750" cy="428625"/>
            </a:xfrm>
            <a:custGeom>
              <a:avLst/>
              <a:gdLst/>
              <a:ahLst/>
              <a:cxnLst/>
              <a:rect l="l" t="t" r="r" b="b"/>
              <a:pathLst>
                <a:path w="666750" h="428625">
                  <a:moveTo>
                    <a:pt x="459456" y="428625"/>
                  </a:moveTo>
                  <a:lnTo>
                    <a:pt x="207293" y="428625"/>
                  </a:lnTo>
                  <a:lnTo>
                    <a:pt x="200291" y="428281"/>
                  </a:lnTo>
                  <a:lnTo>
                    <a:pt x="158817" y="421434"/>
                  </a:lnTo>
                  <a:lnTo>
                    <a:pt x="119476" y="406627"/>
                  </a:lnTo>
                  <a:lnTo>
                    <a:pt x="83779" y="384430"/>
                  </a:lnTo>
                  <a:lnTo>
                    <a:pt x="53099" y="355696"/>
                  </a:lnTo>
                  <a:lnTo>
                    <a:pt x="28614" y="321528"/>
                  </a:lnTo>
                  <a:lnTo>
                    <a:pt x="11265" y="283241"/>
                  </a:lnTo>
                  <a:lnTo>
                    <a:pt x="1719" y="242303"/>
                  </a:lnTo>
                  <a:lnTo>
                    <a:pt x="0" y="221331"/>
                  </a:lnTo>
                  <a:lnTo>
                    <a:pt x="0" y="207293"/>
                  </a:lnTo>
                  <a:lnTo>
                    <a:pt x="5487" y="165617"/>
                  </a:lnTo>
                  <a:lnTo>
                    <a:pt x="18999" y="125813"/>
                  </a:lnTo>
                  <a:lnTo>
                    <a:pt x="40017" y="89410"/>
                  </a:lnTo>
                  <a:lnTo>
                    <a:pt x="67733" y="57807"/>
                  </a:lnTo>
                  <a:lnTo>
                    <a:pt x="101083" y="32218"/>
                  </a:lnTo>
                  <a:lnTo>
                    <a:pt x="138783" y="13627"/>
                  </a:lnTo>
                  <a:lnTo>
                    <a:pt x="179386" y="2748"/>
                  </a:lnTo>
                  <a:lnTo>
                    <a:pt x="207293" y="0"/>
                  </a:lnTo>
                  <a:lnTo>
                    <a:pt x="459456" y="0"/>
                  </a:lnTo>
                  <a:lnTo>
                    <a:pt x="501132" y="5487"/>
                  </a:lnTo>
                  <a:lnTo>
                    <a:pt x="540936" y="18999"/>
                  </a:lnTo>
                  <a:lnTo>
                    <a:pt x="577338" y="40017"/>
                  </a:lnTo>
                  <a:lnTo>
                    <a:pt x="608942" y="67733"/>
                  </a:lnTo>
                  <a:lnTo>
                    <a:pt x="634531" y="101083"/>
                  </a:lnTo>
                  <a:lnTo>
                    <a:pt x="653122" y="138783"/>
                  </a:lnTo>
                  <a:lnTo>
                    <a:pt x="664001" y="179386"/>
                  </a:lnTo>
                  <a:lnTo>
                    <a:pt x="666750" y="207293"/>
                  </a:lnTo>
                  <a:lnTo>
                    <a:pt x="666750" y="221331"/>
                  </a:lnTo>
                  <a:lnTo>
                    <a:pt x="661262" y="263007"/>
                  </a:lnTo>
                  <a:lnTo>
                    <a:pt x="647750" y="302811"/>
                  </a:lnTo>
                  <a:lnTo>
                    <a:pt x="626732" y="339213"/>
                  </a:lnTo>
                  <a:lnTo>
                    <a:pt x="599015" y="370817"/>
                  </a:lnTo>
                  <a:lnTo>
                    <a:pt x="565666" y="396406"/>
                  </a:lnTo>
                  <a:lnTo>
                    <a:pt x="527966" y="414997"/>
                  </a:lnTo>
                  <a:lnTo>
                    <a:pt x="487363" y="425876"/>
                  </a:lnTo>
                  <a:lnTo>
                    <a:pt x="466458" y="4282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7535"/>
              <a:ext cx="6879335" cy="77571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61790" y="3591468"/>
            <a:ext cx="228536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25" dirty="0">
                <a:solidFill>
                  <a:srgbClr val="FFFFFF"/>
                </a:solidFill>
                <a:latin typeface="Arial"/>
                <a:cs typeface="Arial"/>
              </a:rPr>
              <a:t>Tweets</a:t>
            </a:r>
            <a:r>
              <a:rPr sz="315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spc="1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1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76800" y="97535"/>
            <a:ext cx="7757159" cy="7757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57884" y="3591468"/>
            <a:ext cx="280352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1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15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FFFFFF"/>
                </a:solidFill>
                <a:latin typeface="Arial"/>
                <a:cs typeface="Arial"/>
              </a:rPr>
              <a:t>Streaming</a:t>
            </a:r>
            <a:endParaRPr sz="31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942576" y="-84219"/>
            <a:ext cx="8345423" cy="89824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016991" y="2651897"/>
            <a:ext cx="399732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20" dirty="0">
                <a:solidFill>
                  <a:srgbClr val="FFFFFF"/>
                </a:solidFill>
                <a:latin typeface="Arial"/>
                <a:cs typeface="Arial"/>
              </a:rPr>
              <a:t>Pre-processing</a:t>
            </a:r>
            <a:r>
              <a:rPr sz="31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FFFFFF"/>
                </a:solidFill>
                <a:latin typeface="Arial"/>
                <a:cs typeface="Arial"/>
              </a:rPr>
              <a:t>Steps:</a:t>
            </a:r>
            <a:endParaRPr sz="3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16991" y="3232196"/>
            <a:ext cx="3633470" cy="160210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502920" indent="-490855">
              <a:lnSpc>
                <a:spcPct val="100000"/>
              </a:lnSpc>
              <a:spcBef>
                <a:spcPts val="705"/>
              </a:spcBef>
              <a:buSzPct val="131250"/>
              <a:buChar char="•"/>
              <a:tabLst>
                <a:tab pos="502920" algn="l"/>
                <a:tab pos="503555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Filtering</a:t>
            </a:r>
            <a:endParaRPr sz="2400" dirty="0">
              <a:latin typeface="Arial"/>
              <a:cs typeface="Arial"/>
            </a:endParaRPr>
          </a:p>
          <a:p>
            <a:pPr marL="502920" indent="-490855">
              <a:lnSpc>
                <a:spcPct val="100000"/>
              </a:lnSpc>
              <a:spcBef>
                <a:spcPts val="1545"/>
              </a:spcBef>
              <a:buSzPct val="131250"/>
              <a:buChar char="•"/>
              <a:tabLst>
                <a:tab pos="502920" algn="l"/>
                <a:tab pos="503555" algn="l"/>
              </a:tabLst>
            </a:pP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Tokenization</a:t>
            </a:r>
            <a:endParaRPr sz="2400" dirty="0">
              <a:latin typeface="Arial"/>
              <a:cs typeface="Arial"/>
            </a:endParaRPr>
          </a:p>
          <a:p>
            <a:pPr marL="502920" indent="-490855">
              <a:lnSpc>
                <a:spcPct val="100000"/>
              </a:lnSpc>
              <a:spcBef>
                <a:spcPts val="1470"/>
              </a:spcBef>
              <a:buSzPct val="131250"/>
              <a:buChar char="•"/>
              <a:tabLst>
                <a:tab pos="502920" algn="l"/>
                <a:tab pos="503555" algn="l"/>
              </a:tabLst>
            </a:pP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Removal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Stop</a:t>
            </a:r>
            <a:r>
              <a:rPr sz="2400" spc="-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words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0015" y="3000685"/>
            <a:ext cx="9147048" cy="7159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95296" y="6660316"/>
            <a:ext cx="3637279" cy="1711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7100"/>
              </a:lnSpc>
              <a:spcBef>
                <a:spcPts val="95"/>
              </a:spcBef>
            </a:pPr>
            <a:r>
              <a:rPr sz="3150" spc="40" dirty="0">
                <a:solidFill>
                  <a:srgbClr val="FFFFFF"/>
                </a:solidFill>
                <a:latin typeface="Arial"/>
                <a:cs typeface="Arial"/>
              </a:rPr>
              <a:t>Tweet </a:t>
            </a:r>
            <a:r>
              <a:rPr sz="3150" spc="20" dirty="0">
                <a:solidFill>
                  <a:srgbClr val="FFFFFF"/>
                </a:solidFill>
                <a:latin typeface="Arial"/>
                <a:cs typeface="Arial"/>
              </a:rPr>
              <a:t>classified </a:t>
            </a:r>
            <a:r>
              <a:rPr sz="3150" spc="-15" dirty="0">
                <a:solidFill>
                  <a:srgbClr val="FFFFFF"/>
                </a:solidFill>
                <a:latin typeface="Arial"/>
                <a:cs typeface="Arial"/>
              </a:rPr>
              <a:t>as  </a:t>
            </a:r>
            <a:r>
              <a:rPr sz="3150" spc="20" dirty="0">
                <a:solidFill>
                  <a:srgbClr val="FFFFFF"/>
                </a:solidFill>
                <a:latin typeface="Arial"/>
                <a:cs typeface="Arial"/>
              </a:rPr>
              <a:t>positive, </a:t>
            </a:r>
            <a:r>
              <a:rPr sz="3150" spc="30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3150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Arial"/>
                <a:cs typeface="Arial"/>
              </a:rPr>
              <a:t>or  </a:t>
            </a:r>
            <a:r>
              <a:rPr sz="3150" spc="25" dirty="0">
                <a:solidFill>
                  <a:srgbClr val="FFFFFF"/>
                </a:solidFill>
                <a:latin typeface="Arial"/>
                <a:cs typeface="Arial"/>
              </a:rPr>
              <a:t>neutral</a:t>
            </a:r>
            <a:endParaRPr sz="3150" dirty="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3630167"/>
            <a:ext cx="15167610" cy="6657340"/>
            <a:chOff x="0" y="3630167"/>
            <a:chExt cx="15167610" cy="6657340"/>
          </a:xfrm>
        </p:grpSpPr>
        <p:sp>
          <p:nvSpPr>
            <p:cNvPr id="53" name="object 53"/>
            <p:cNvSpPr/>
            <p:nvPr/>
          </p:nvSpPr>
          <p:spPr>
            <a:xfrm>
              <a:off x="15053188" y="5317479"/>
              <a:ext cx="0" cy="810260"/>
            </a:xfrm>
            <a:custGeom>
              <a:avLst/>
              <a:gdLst/>
              <a:ahLst/>
              <a:cxnLst/>
              <a:rect l="l" t="t" r="r" b="b"/>
              <a:pathLst>
                <a:path h="810260">
                  <a:moveTo>
                    <a:pt x="0" y="809763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938888" y="6126083"/>
              <a:ext cx="228600" cy="190500"/>
            </a:xfrm>
            <a:custGeom>
              <a:avLst/>
              <a:gdLst/>
              <a:ahLst/>
              <a:cxnLst/>
              <a:rect l="l" t="t" r="r" b="b"/>
              <a:pathLst>
                <a:path w="228600" h="190500">
                  <a:moveTo>
                    <a:pt x="0" y="0"/>
                  </a:moveTo>
                  <a:lnTo>
                    <a:pt x="228600" y="0"/>
                  </a:lnTo>
                  <a:lnTo>
                    <a:pt x="114300" y="190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802539" y="3891472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1533572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334950" y="3777172"/>
              <a:ext cx="190500" cy="228600"/>
            </a:xfrm>
            <a:custGeom>
              <a:avLst/>
              <a:gdLst/>
              <a:ahLst/>
              <a:cxnLst/>
              <a:rect l="l" t="t" r="r" b="b"/>
              <a:pathLst>
                <a:path w="190500" h="228600">
                  <a:moveTo>
                    <a:pt x="0" y="228600"/>
                  </a:moveTo>
                  <a:lnTo>
                    <a:pt x="0" y="0"/>
                  </a:lnTo>
                  <a:lnTo>
                    <a:pt x="190500" y="114299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382668" y="7570744"/>
              <a:ext cx="1334135" cy="0"/>
            </a:xfrm>
            <a:custGeom>
              <a:avLst/>
              <a:gdLst/>
              <a:ahLst/>
              <a:cxnLst/>
              <a:rect l="l" t="t" r="r" b="b"/>
              <a:pathLst>
                <a:path w="1334134">
                  <a:moveTo>
                    <a:pt x="0" y="0"/>
                  </a:moveTo>
                  <a:lnTo>
                    <a:pt x="1333557" y="0"/>
                  </a:lnTo>
                </a:path>
              </a:pathLst>
            </a:custGeom>
            <a:ln w="381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193322" y="7456444"/>
              <a:ext cx="190500" cy="228600"/>
            </a:xfrm>
            <a:custGeom>
              <a:avLst/>
              <a:gdLst/>
              <a:ahLst/>
              <a:cxnLst/>
              <a:rect l="l" t="t" r="r" b="b"/>
              <a:pathLst>
                <a:path w="190500" h="228600">
                  <a:moveTo>
                    <a:pt x="190499" y="0"/>
                  </a:moveTo>
                  <a:lnTo>
                    <a:pt x="190500" y="228600"/>
                  </a:lnTo>
                  <a:lnTo>
                    <a:pt x="0" y="114300"/>
                  </a:lnTo>
                  <a:lnTo>
                    <a:pt x="1904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046817" y="3856756"/>
              <a:ext cx="1477010" cy="0"/>
            </a:xfrm>
            <a:custGeom>
              <a:avLst/>
              <a:gdLst/>
              <a:ahLst/>
              <a:cxnLst/>
              <a:rect l="l" t="t" r="r" b="b"/>
              <a:pathLst>
                <a:path w="1477009">
                  <a:moveTo>
                    <a:pt x="1476422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522110" y="3742456"/>
              <a:ext cx="190500" cy="228600"/>
            </a:xfrm>
            <a:custGeom>
              <a:avLst/>
              <a:gdLst/>
              <a:ahLst/>
              <a:cxnLst/>
              <a:rect l="l" t="t" r="r" b="b"/>
              <a:pathLst>
                <a:path w="190500" h="228600">
                  <a:moveTo>
                    <a:pt x="0" y="228600"/>
                  </a:moveTo>
                  <a:lnTo>
                    <a:pt x="0" y="0"/>
                  </a:lnTo>
                  <a:lnTo>
                    <a:pt x="190500" y="114299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3630167"/>
              <a:ext cx="7071359" cy="66568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831479" y="6946066"/>
            <a:ext cx="2245995" cy="1149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0" marR="5080" indent="-375285">
              <a:lnSpc>
                <a:spcPct val="117100"/>
              </a:lnSpc>
              <a:spcBef>
                <a:spcPts val="95"/>
              </a:spcBef>
            </a:pPr>
            <a:r>
              <a:rPr sz="3150" spc="5" dirty="0">
                <a:solidFill>
                  <a:srgbClr val="FFFFFF"/>
                </a:solidFill>
                <a:latin typeface="Arial"/>
                <a:cs typeface="Arial"/>
              </a:rPr>
              <a:t>Finding</a:t>
            </a:r>
            <a:r>
              <a:rPr sz="315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spc="85" dirty="0">
                <a:solidFill>
                  <a:srgbClr val="FFFFFF"/>
                </a:solidFill>
                <a:latin typeface="Arial"/>
                <a:cs typeface="Arial"/>
              </a:rPr>
              <a:t>best  </a:t>
            </a:r>
            <a:r>
              <a:rPr sz="3150" spc="4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15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spc="125" dirty="0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315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05394" y="7456444"/>
            <a:ext cx="6127750" cy="2617470"/>
            <a:chOff x="205394" y="7456444"/>
            <a:chExt cx="6127750" cy="2617470"/>
          </a:xfrm>
        </p:grpSpPr>
        <p:sp>
          <p:nvSpPr>
            <p:cNvPr id="64" name="object 64"/>
            <p:cNvSpPr/>
            <p:nvPr/>
          </p:nvSpPr>
          <p:spPr>
            <a:xfrm>
              <a:off x="5237307" y="7570744"/>
              <a:ext cx="1096010" cy="0"/>
            </a:xfrm>
            <a:custGeom>
              <a:avLst/>
              <a:gdLst/>
              <a:ahLst/>
              <a:cxnLst/>
              <a:rect l="l" t="t" r="r" b="b"/>
              <a:pathLst>
                <a:path w="1096010">
                  <a:moveTo>
                    <a:pt x="0" y="0"/>
                  </a:moveTo>
                  <a:lnTo>
                    <a:pt x="1095460" y="0"/>
                  </a:lnTo>
                </a:path>
              </a:pathLst>
            </a:custGeom>
            <a:ln w="38100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047975" y="7456444"/>
              <a:ext cx="190500" cy="228600"/>
            </a:xfrm>
            <a:custGeom>
              <a:avLst/>
              <a:gdLst/>
              <a:ahLst/>
              <a:cxnLst/>
              <a:rect l="l" t="t" r="r" b="b"/>
              <a:pathLst>
                <a:path w="190500" h="228600">
                  <a:moveTo>
                    <a:pt x="190499" y="0"/>
                  </a:moveTo>
                  <a:lnTo>
                    <a:pt x="190500" y="228600"/>
                  </a:lnTo>
                  <a:lnTo>
                    <a:pt x="0" y="114300"/>
                  </a:lnTo>
                  <a:lnTo>
                    <a:pt x="1904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05394" y="9606969"/>
              <a:ext cx="771524" cy="466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7732660" y="9670653"/>
            <a:ext cx="141605" cy="2565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00" spc="75" dirty="0">
                <a:solidFill>
                  <a:srgbClr val="212121"/>
                </a:solidFill>
                <a:latin typeface="Arial"/>
                <a:cs typeface="Arial"/>
              </a:rPr>
              <a:t>5</a:t>
            </a:r>
            <a:endParaRPr sz="15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73609" y="9739124"/>
            <a:ext cx="221615" cy="2101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165" dirty="0">
                <a:solidFill>
                  <a:srgbClr val="121212"/>
                </a:solidFill>
                <a:latin typeface="Trebuchet MS"/>
                <a:cs typeface="Trebuchet MS"/>
              </a:rPr>
              <a:t>0</a:t>
            </a:r>
            <a:r>
              <a:rPr sz="1200" spc="110" dirty="0">
                <a:solidFill>
                  <a:srgbClr val="121212"/>
                </a:solidFill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9" name="object 12">
            <a:extLst>
              <a:ext uri="{FF2B5EF4-FFF2-40B4-BE49-F238E27FC236}">
                <a16:creationId xmlns:a16="http://schemas.microsoft.com/office/drawing/2014/main" id="{E31E0FA7-ABC1-B94A-F7AF-18CA7260974A}"/>
              </a:ext>
            </a:extLst>
          </p:cNvPr>
          <p:cNvSpPr/>
          <p:nvPr/>
        </p:nvSpPr>
        <p:spPr>
          <a:xfrm>
            <a:off x="10350097" y="4717228"/>
            <a:ext cx="7527856" cy="6687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9A3954-8106-7470-9135-EAD7C7648FAB}"/>
              </a:ext>
            </a:extLst>
          </p:cNvPr>
          <p:cNvSpPr txBox="1"/>
          <p:nvPr/>
        </p:nvSpPr>
        <p:spPr>
          <a:xfrm>
            <a:off x="13354810" y="6889995"/>
            <a:ext cx="39050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30" dirty="0">
                <a:solidFill>
                  <a:srgbClr val="FFFFFF"/>
                </a:solidFill>
                <a:latin typeface="Arial"/>
                <a:cs typeface="Arial"/>
              </a:rPr>
              <a:t>Applying </a:t>
            </a:r>
            <a:r>
              <a:rPr lang="en-US" sz="2600" spc="35" dirty="0">
                <a:solidFill>
                  <a:srgbClr val="FFFFFF"/>
                </a:solidFill>
                <a:latin typeface="Arial"/>
                <a:cs typeface="Arial"/>
              </a:rPr>
              <a:t>desired  </a:t>
            </a:r>
            <a:r>
              <a:rPr lang="en-US" sz="2600" spc="30" dirty="0">
                <a:solidFill>
                  <a:srgbClr val="FFFFFF"/>
                </a:solidFill>
                <a:latin typeface="Arial"/>
                <a:cs typeface="Arial"/>
              </a:rPr>
              <a:t>classification </a:t>
            </a:r>
            <a:r>
              <a:rPr lang="en-US" sz="2600" spc="40" dirty="0">
                <a:solidFill>
                  <a:srgbClr val="FFFFFF"/>
                </a:solidFill>
                <a:latin typeface="Arial"/>
                <a:cs typeface="Arial"/>
              </a:rPr>
              <a:t>algorithm </a:t>
            </a:r>
            <a:r>
              <a:rPr lang="en-US" sz="2600" spc="1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lang="en-US" sz="2600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600" spc="30" dirty="0">
                <a:solidFill>
                  <a:srgbClr val="FFFFFF"/>
                </a:solidFill>
                <a:latin typeface="Arial"/>
                <a:cs typeface="Arial"/>
              </a:rPr>
              <a:t>classify </a:t>
            </a:r>
            <a:r>
              <a:rPr lang="en-US" sz="2600" spc="10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lang="en-US" sz="26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600" spc="90" dirty="0">
                <a:solidFill>
                  <a:srgbClr val="FFFFFF"/>
                </a:solidFill>
                <a:latin typeface="Arial"/>
                <a:cs typeface="Arial"/>
              </a:rPr>
              <a:t>tweets</a:t>
            </a:r>
            <a:endParaRPr lang="en-US" sz="2600" dirty="0">
              <a:latin typeface="Arial"/>
              <a:cs typeface="Arial"/>
            </a:endParaRPr>
          </a:p>
          <a:p>
            <a:endParaRPr lang="en-IN" sz="2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6010656" cy="10286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3345" y="668548"/>
              <a:ext cx="4133856" cy="895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52500" y="9623237"/>
              <a:ext cx="666750" cy="428625"/>
            </a:xfrm>
            <a:custGeom>
              <a:avLst/>
              <a:gdLst/>
              <a:ahLst/>
              <a:cxnLst/>
              <a:rect l="l" t="t" r="r" b="b"/>
              <a:pathLst>
                <a:path w="666750" h="428625">
                  <a:moveTo>
                    <a:pt x="459456" y="428625"/>
                  </a:moveTo>
                  <a:lnTo>
                    <a:pt x="207293" y="428625"/>
                  </a:lnTo>
                  <a:lnTo>
                    <a:pt x="200291" y="428281"/>
                  </a:lnTo>
                  <a:lnTo>
                    <a:pt x="158817" y="421434"/>
                  </a:lnTo>
                  <a:lnTo>
                    <a:pt x="119476" y="406627"/>
                  </a:lnTo>
                  <a:lnTo>
                    <a:pt x="83779" y="384430"/>
                  </a:lnTo>
                  <a:lnTo>
                    <a:pt x="53099" y="355696"/>
                  </a:lnTo>
                  <a:lnTo>
                    <a:pt x="28614" y="321528"/>
                  </a:lnTo>
                  <a:lnTo>
                    <a:pt x="11265" y="283241"/>
                  </a:lnTo>
                  <a:lnTo>
                    <a:pt x="1719" y="242303"/>
                  </a:lnTo>
                  <a:lnTo>
                    <a:pt x="0" y="221331"/>
                  </a:lnTo>
                  <a:lnTo>
                    <a:pt x="0" y="207293"/>
                  </a:lnTo>
                  <a:lnTo>
                    <a:pt x="5487" y="165617"/>
                  </a:lnTo>
                  <a:lnTo>
                    <a:pt x="18999" y="125813"/>
                  </a:lnTo>
                  <a:lnTo>
                    <a:pt x="40017" y="89410"/>
                  </a:lnTo>
                  <a:lnTo>
                    <a:pt x="67733" y="57807"/>
                  </a:lnTo>
                  <a:lnTo>
                    <a:pt x="101083" y="32218"/>
                  </a:lnTo>
                  <a:lnTo>
                    <a:pt x="138783" y="13627"/>
                  </a:lnTo>
                  <a:lnTo>
                    <a:pt x="179386" y="2748"/>
                  </a:lnTo>
                  <a:lnTo>
                    <a:pt x="207293" y="0"/>
                  </a:lnTo>
                  <a:lnTo>
                    <a:pt x="459456" y="0"/>
                  </a:lnTo>
                  <a:lnTo>
                    <a:pt x="501132" y="5487"/>
                  </a:lnTo>
                  <a:lnTo>
                    <a:pt x="540936" y="18999"/>
                  </a:lnTo>
                  <a:lnTo>
                    <a:pt x="577338" y="40017"/>
                  </a:lnTo>
                  <a:lnTo>
                    <a:pt x="608942" y="67733"/>
                  </a:lnTo>
                  <a:lnTo>
                    <a:pt x="634531" y="101083"/>
                  </a:lnTo>
                  <a:lnTo>
                    <a:pt x="653122" y="138783"/>
                  </a:lnTo>
                  <a:lnTo>
                    <a:pt x="664001" y="179386"/>
                  </a:lnTo>
                  <a:lnTo>
                    <a:pt x="666750" y="207293"/>
                  </a:lnTo>
                  <a:lnTo>
                    <a:pt x="666750" y="221331"/>
                  </a:lnTo>
                  <a:lnTo>
                    <a:pt x="661262" y="263007"/>
                  </a:lnTo>
                  <a:lnTo>
                    <a:pt x="647750" y="302811"/>
                  </a:lnTo>
                  <a:lnTo>
                    <a:pt x="626732" y="339213"/>
                  </a:lnTo>
                  <a:lnTo>
                    <a:pt x="599015" y="370817"/>
                  </a:lnTo>
                  <a:lnTo>
                    <a:pt x="565666" y="396406"/>
                  </a:lnTo>
                  <a:lnTo>
                    <a:pt x="527966" y="414997"/>
                  </a:lnTo>
                  <a:lnTo>
                    <a:pt x="487363" y="425876"/>
                  </a:lnTo>
                  <a:lnTo>
                    <a:pt x="466458" y="4282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40552" y="0"/>
              <a:ext cx="6452615" cy="10286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94183" y="668548"/>
              <a:ext cx="4133856" cy="8953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77343" y="0"/>
              <a:ext cx="6010655" cy="10286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432240" y="668761"/>
              <a:ext cx="4133840" cy="8953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394" y="9606967"/>
              <a:ext cx="771524" cy="4667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731232" y="9670653"/>
            <a:ext cx="144780" cy="2565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00" spc="100" dirty="0">
                <a:solidFill>
                  <a:srgbClr val="212121"/>
                </a:solidFill>
                <a:latin typeface="Arial"/>
                <a:cs typeface="Arial"/>
              </a:rPr>
              <a:t>6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2865" y="9739124"/>
            <a:ext cx="223520" cy="2101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165" dirty="0">
                <a:solidFill>
                  <a:srgbClr val="121212"/>
                </a:solidFill>
                <a:latin typeface="Trebuchet MS"/>
                <a:cs typeface="Trebuchet MS"/>
              </a:rPr>
              <a:t>0</a:t>
            </a:r>
            <a:r>
              <a:rPr sz="1200" spc="125" dirty="0">
                <a:solidFill>
                  <a:srgbClr val="121212"/>
                </a:solidFill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476250" y="495513"/>
              <a:ext cx="17364075" cy="9334500"/>
            </a:xfrm>
            <a:custGeom>
              <a:avLst/>
              <a:gdLst/>
              <a:ahLst/>
              <a:cxnLst/>
              <a:rect l="l" t="t" r="r" b="b"/>
              <a:pathLst>
                <a:path w="17364075" h="9334500">
                  <a:moveTo>
                    <a:pt x="16897350" y="9334500"/>
                  </a:moveTo>
                  <a:lnTo>
                    <a:pt x="466725" y="9334500"/>
                  </a:lnTo>
                  <a:lnTo>
                    <a:pt x="455267" y="9334359"/>
                  </a:lnTo>
                  <a:lnTo>
                    <a:pt x="409589" y="9330991"/>
                  </a:lnTo>
                  <a:lnTo>
                    <a:pt x="364461" y="9323155"/>
                  </a:lnTo>
                  <a:lnTo>
                    <a:pt x="320318" y="9310941"/>
                  </a:lnTo>
                  <a:lnTo>
                    <a:pt x="277585" y="9294458"/>
                  </a:lnTo>
                  <a:lnTo>
                    <a:pt x="236673" y="9273866"/>
                  </a:lnTo>
                  <a:lnTo>
                    <a:pt x="197978" y="9249359"/>
                  </a:lnTo>
                  <a:lnTo>
                    <a:pt x="161870" y="9221177"/>
                  </a:lnTo>
                  <a:lnTo>
                    <a:pt x="128698" y="9189595"/>
                  </a:lnTo>
                  <a:lnTo>
                    <a:pt x="98781" y="9154915"/>
                  </a:lnTo>
                  <a:lnTo>
                    <a:pt x="72408" y="9117471"/>
                  </a:lnTo>
                  <a:lnTo>
                    <a:pt x="49833" y="9077614"/>
                  </a:lnTo>
                  <a:lnTo>
                    <a:pt x="31272" y="9035743"/>
                  </a:lnTo>
                  <a:lnTo>
                    <a:pt x="16905" y="8992251"/>
                  </a:lnTo>
                  <a:lnTo>
                    <a:pt x="6870" y="8947560"/>
                  </a:lnTo>
                  <a:lnTo>
                    <a:pt x="1264" y="8902107"/>
                  </a:lnTo>
                  <a:lnTo>
                    <a:pt x="0" y="8867775"/>
                  </a:lnTo>
                  <a:lnTo>
                    <a:pt x="0" y="466725"/>
                  </a:lnTo>
                  <a:lnTo>
                    <a:pt x="2247" y="420978"/>
                  </a:lnTo>
                  <a:lnTo>
                    <a:pt x="8967" y="375671"/>
                  </a:lnTo>
                  <a:lnTo>
                    <a:pt x="20096" y="331241"/>
                  </a:lnTo>
                  <a:lnTo>
                    <a:pt x="35527" y="288116"/>
                  </a:lnTo>
                  <a:lnTo>
                    <a:pt x="55110" y="246712"/>
                  </a:lnTo>
                  <a:lnTo>
                    <a:pt x="78657" y="207426"/>
                  </a:lnTo>
                  <a:lnTo>
                    <a:pt x="105941" y="170637"/>
                  </a:lnTo>
                  <a:lnTo>
                    <a:pt x="136700" y="136700"/>
                  </a:lnTo>
                  <a:lnTo>
                    <a:pt x="170637" y="105941"/>
                  </a:lnTo>
                  <a:lnTo>
                    <a:pt x="207426" y="78657"/>
                  </a:lnTo>
                  <a:lnTo>
                    <a:pt x="246712" y="55110"/>
                  </a:lnTo>
                  <a:lnTo>
                    <a:pt x="288116" y="35527"/>
                  </a:lnTo>
                  <a:lnTo>
                    <a:pt x="331241" y="20096"/>
                  </a:lnTo>
                  <a:lnTo>
                    <a:pt x="375671" y="8967"/>
                  </a:lnTo>
                  <a:lnTo>
                    <a:pt x="420978" y="2247"/>
                  </a:lnTo>
                  <a:lnTo>
                    <a:pt x="466725" y="0"/>
                  </a:lnTo>
                  <a:lnTo>
                    <a:pt x="16897350" y="0"/>
                  </a:lnTo>
                  <a:lnTo>
                    <a:pt x="16943070" y="2247"/>
                  </a:lnTo>
                  <a:lnTo>
                    <a:pt x="16988409" y="8967"/>
                  </a:lnTo>
                  <a:lnTo>
                    <a:pt x="17032795" y="20096"/>
                  </a:lnTo>
                  <a:lnTo>
                    <a:pt x="17075943" y="35527"/>
                  </a:lnTo>
                  <a:lnTo>
                    <a:pt x="17117377" y="55110"/>
                  </a:lnTo>
                  <a:lnTo>
                    <a:pt x="17156620" y="78657"/>
                  </a:lnTo>
                  <a:lnTo>
                    <a:pt x="17193482" y="105941"/>
                  </a:lnTo>
                  <a:lnTo>
                    <a:pt x="17227391" y="136700"/>
                  </a:lnTo>
                  <a:lnTo>
                    <a:pt x="17258157" y="170637"/>
                  </a:lnTo>
                  <a:lnTo>
                    <a:pt x="17285398" y="207426"/>
                  </a:lnTo>
                  <a:lnTo>
                    <a:pt x="17308925" y="246712"/>
                  </a:lnTo>
                  <a:lnTo>
                    <a:pt x="17328546" y="288116"/>
                  </a:lnTo>
                  <a:lnTo>
                    <a:pt x="17343977" y="331241"/>
                  </a:lnTo>
                  <a:lnTo>
                    <a:pt x="17355121" y="375671"/>
                  </a:lnTo>
                  <a:lnTo>
                    <a:pt x="17361789" y="420978"/>
                  </a:lnTo>
                  <a:lnTo>
                    <a:pt x="17364075" y="466725"/>
                  </a:lnTo>
                  <a:lnTo>
                    <a:pt x="17364075" y="8867775"/>
                  </a:lnTo>
                  <a:lnTo>
                    <a:pt x="17361789" y="8913523"/>
                  </a:lnTo>
                  <a:lnTo>
                    <a:pt x="17355121" y="8958824"/>
                  </a:lnTo>
                  <a:lnTo>
                    <a:pt x="17343977" y="9003258"/>
                  </a:lnTo>
                  <a:lnTo>
                    <a:pt x="17328546" y="9046378"/>
                  </a:lnTo>
                  <a:lnTo>
                    <a:pt x="17308925" y="9087783"/>
                  </a:lnTo>
                  <a:lnTo>
                    <a:pt x="17285398" y="9127074"/>
                  </a:lnTo>
                  <a:lnTo>
                    <a:pt x="17258157" y="9163859"/>
                  </a:lnTo>
                  <a:lnTo>
                    <a:pt x="17227391" y="9197797"/>
                  </a:lnTo>
                  <a:lnTo>
                    <a:pt x="17193482" y="9228553"/>
                  </a:lnTo>
                  <a:lnTo>
                    <a:pt x="17156620" y="9255842"/>
                  </a:lnTo>
                  <a:lnTo>
                    <a:pt x="17117377" y="9279388"/>
                  </a:lnTo>
                  <a:lnTo>
                    <a:pt x="17075943" y="9298971"/>
                  </a:lnTo>
                  <a:lnTo>
                    <a:pt x="17032795" y="9314402"/>
                  </a:lnTo>
                  <a:lnTo>
                    <a:pt x="16988409" y="9325527"/>
                  </a:lnTo>
                  <a:lnTo>
                    <a:pt x="16943070" y="9332252"/>
                  </a:lnTo>
                  <a:lnTo>
                    <a:pt x="16897350" y="9334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952500" y="9623237"/>
              <a:ext cx="666750" cy="428625"/>
            </a:xfrm>
            <a:custGeom>
              <a:avLst/>
              <a:gdLst/>
              <a:ahLst/>
              <a:cxnLst/>
              <a:rect l="l" t="t" r="r" b="b"/>
              <a:pathLst>
                <a:path w="666750" h="428625">
                  <a:moveTo>
                    <a:pt x="459456" y="428625"/>
                  </a:moveTo>
                  <a:lnTo>
                    <a:pt x="207293" y="428625"/>
                  </a:lnTo>
                  <a:lnTo>
                    <a:pt x="200291" y="428281"/>
                  </a:lnTo>
                  <a:lnTo>
                    <a:pt x="158817" y="421434"/>
                  </a:lnTo>
                  <a:lnTo>
                    <a:pt x="119476" y="406627"/>
                  </a:lnTo>
                  <a:lnTo>
                    <a:pt x="83779" y="384430"/>
                  </a:lnTo>
                  <a:lnTo>
                    <a:pt x="53099" y="355696"/>
                  </a:lnTo>
                  <a:lnTo>
                    <a:pt x="28614" y="321528"/>
                  </a:lnTo>
                  <a:lnTo>
                    <a:pt x="11265" y="283241"/>
                  </a:lnTo>
                  <a:lnTo>
                    <a:pt x="1719" y="242303"/>
                  </a:lnTo>
                  <a:lnTo>
                    <a:pt x="0" y="221331"/>
                  </a:lnTo>
                  <a:lnTo>
                    <a:pt x="0" y="207293"/>
                  </a:lnTo>
                  <a:lnTo>
                    <a:pt x="5487" y="165617"/>
                  </a:lnTo>
                  <a:lnTo>
                    <a:pt x="18999" y="125813"/>
                  </a:lnTo>
                  <a:lnTo>
                    <a:pt x="40017" y="89410"/>
                  </a:lnTo>
                  <a:lnTo>
                    <a:pt x="67733" y="57807"/>
                  </a:lnTo>
                  <a:lnTo>
                    <a:pt x="101083" y="32218"/>
                  </a:lnTo>
                  <a:lnTo>
                    <a:pt x="138783" y="13627"/>
                  </a:lnTo>
                  <a:lnTo>
                    <a:pt x="179386" y="2748"/>
                  </a:lnTo>
                  <a:lnTo>
                    <a:pt x="207293" y="0"/>
                  </a:lnTo>
                  <a:lnTo>
                    <a:pt x="459456" y="0"/>
                  </a:lnTo>
                  <a:lnTo>
                    <a:pt x="501132" y="5487"/>
                  </a:lnTo>
                  <a:lnTo>
                    <a:pt x="540936" y="18999"/>
                  </a:lnTo>
                  <a:lnTo>
                    <a:pt x="577338" y="40017"/>
                  </a:lnTo>
                  <a:lnTo>
                    <a:pt x="608942" y="67733"/>
                  </a:lnTo>
                  <a:lnTo>
                    <a:pt x="634531" y="101083"/>
                  </a:lnTo>
                  <a:lnTo>
                    <a:pt x="653122" y="138783"/>
                  </a:lnTo>
                  <a:lnTo>
                    <a:pt x="664001" y="179386"/>
                  </a:lnTo>
                  <a:lnTo>
                    <a:pt x="666750" y="207293"/>
                  </a:lnTo>
                  <a:lnTo>
                    <a:pt x="666750" y="221331"/>
                  </a:lnTo>
                  <a:lnTo>
                    <a:pt x="661262" y="263007"/>
                  </a:lnTo>
                  <a:lnTo>
                    <a:pt x="647750" y="302811"/>
                  </a:lnTo>
                  <a:lnTo>
                    <a:pt x="626732" y="339213"/>
                  </a:lnTo>
                  <a:lnTo>
                    <a:pt x="599015" y="370817"/>
                  </a:lnTo>
                  <a:lnTo>
                    <a:pt x="565666" y="396406"/>
                  </a:lnTo>
                  <a:lnTo>
                    <a:pt x="527966" y="414997"/>
                  </a:lnTo>
                  <a:lnTo>
                    <a:pt x="487363" y="425876"/>
                  </a:lnTo>
                  <a:lnTo>
                    <a:pt x="466458" y="428281"/>
                  </a:lnTo>
                  <a:close/>
                </a:path>
              </a:pathLst>
            </a:custGeom>
            <a:solidFill>
              <a:srgbClr val="C6C6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6250" y="1814512"/>
              <a:ext cx="8620125" cy="0"/>
            </a:xfrm>
            <a:custGeom>
              <a:avLst/>
              <a:gdLst/>
              <a:ahLst/>
              <a:cxnLst/>
              <a:rect l="l" t="t" r="r" b="b"/>
              <a:pathLst>
                <a:path w="8620125">
                  <a:moveTo>
                    <a:pt x="0" y="0"/>
                  </a:moveTo>
                  <a:lnTo>
                    <a:pt x="862012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1272" y="873295"/>
            <a:ext cx="289877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30" dirty="0"/>
              <a:t>Progress</a:t>
            </a:r>
            <a:endParaRPr sz="5700"/>
          </a:p>
        </p:txBody>
      </p:sp>
      <p:sp>
        <p:nvSpPr>
          <p:cNvPr id="7" name="object 7"/>
          <p:cNvSpPr/>
          <p:nvPr/>
        </p:nvSpPr>
        <p:spPr>
          <a:xfrm>
            <a:off x="3614928" y="1021080"/>
            <a:ext cx="14673071" cy="8939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585793" y="9106504"/>
            <a:ext cx="588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212121"/>
                </a:solidFill>
                <a:latin typeface="Arial"/>
                <a:cs typeface="Arial"/>
              </a:rPr>
              <a:t>Analyze </a:t>
            </a:r>
            <a:r>
              <a:rPr sz="1800" spc="90" dirty="0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sz="1800" spc="70" dirty="0">
                <a:solidFill>
                  <a:srgbClr val="212121"/>
                </a:solidFill>
                <a:latin typeface="Arial"/>
                <a:cs typeface="Arial"/>
              </a:rPr>
              <a:t>datasets </a:t>
            </a:r>
            <a:r>
              <a:rPr sz="1800" spc="85" dirty="0">
                <a:solidFill>
                  <a:srgbClr val="212121"/>
                </a:solidFill>
                <a:latin typeface="Arial"/>
                <a:cs typeface="Arial"/>
              </a:rPr>
              <a:t>by </a:t>
            </a:r>
            <a:r>
              <a:rPr sz="1800" spc="80" dirty="0">
                <a:solidFill>
                  <a:srgbClr val="212121"/>
                </a:solidFill>
                <a:latin typeface="Arial"/>
                <a:cs typeface="Arial"/>
              </a:rPr>
              <a:t>importing </a:t>
            </a:r>
            <a:r>
              <a:rPr sz="1800" spc="60" dirty="0">
                <a:solidFill>
                  <a:srgbClr val="212121"/>
                </a:solidFill>
                <a:latin typeface="Arial"/>
                <a:cs typeface="Arial"/>
              </a:rPr>
              <a:t>necessary</a:t>
            </a:r>
            <a:r>
              <a:rPr sz="1800" spc="-3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40" dirty="0">
                <a:solidFill>
                  <a:srgbClr val="212121"/>
                </a:solidFill>
                <a:latin typeface="Arial"/>
                <a:cs typeface="Arial"/>
              </a:rPr>
              <a:t>libraries.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5394" y="9606967"/>
            <a:ext cx="771524" cy="46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736280" y="9670653"/>
            <a:ext cx="134620" cy="2565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00" spc="20" dirty="0">
                <a:solidFill>
                  <a:srgbClr val="212121"/>
                </a:solidFill>
                <a:latin typeface="Arial"/>
                <a:cs typeface="Arial"/>
              </a:rPr>
              <a:t>7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8371" y="9739124"/>
            <a:ext cx="212090" cy="2101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145" dirty="0">
                <a:solidFill>
                  <a:srgbClr val="121212"/>
                </a:solidFill>
                <a:latin typeface="Trebuchet MS"/>
                <a:cs typeface="Trebuchet MS"/>
              </a:rPr>
              <a:t>0</a:t>
            </a:r>
            <a:r>
              <a:rPr sz="1200" spc="65" dirty="0">
                <a:solidFill>
                  <a:srgbClr val="121212"/>
                </a:solidFill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6183" y="627887"/>
            <a:ext cx="12298680" cy="927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75844" y="8948008"/>
            <a:ext cx="4339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5" dirty="0">
                <a:solidFill>
                  <a:srgbClr val="212121"/>
                </a:solidFill>
                <a:latin typeface="Arial"/>
                <a:cs typeface="Arial"/>
              </a:rPr>
              <a:t>First </a:t>
            </a:r>
            <a:r>
              <a:rPr sz="2100" spc="90" dirty="0">
                <a:solidFill>
                  <a:srgbClr val="212121"/>
                </a:solidFill>
                <a:latin typeface="Arial"/>
                <a:cs typeface="Arial"/>
              </a:rPr>
              <a:t>ten </a:t>
            </a:r>
            <a:r>
              <a:rPr sz="2100" spc="80" dirty="0">
                <a:solidFill>
                  <a:srgbClr val="212121"/>
                </a:solidFill>
                <a:latin typeface="Arial"/>
                <a:cs typeface="Arial"/>
              </a:rPr>
              <a:t>rows </a:t>
            </a:r>
            <a:r>
              <a:rPr sz="2100" spc="90" dirty="0">
                <a:solidFill>
                  <a:srgbClr val="212121"/>
                </a:solidFill>
                <a:latin typeface="Arial"/>
                <a:cs typeface="Arial"/>
              </a:rPr>
              <a:t>from </a:t>
            </a:r>
            <a:r>
              <a:rPr sz="2100" spc="70" dirty="0">
                <a:solidFill>
                  <a:srgbClr val="212121"/>
                </a:solidFill>
                <a:latin typeface="Arial"/>
                <a:cs typeface="Arial"/>
              </a:rPr>
              <a:t>taken</a:t>
            </a:r>
            <a:r>
              <a:rPr sz="2100" spc="-3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100" spc="80" dirty="0">
                <a:solidFill>
                  <a:srgbClr val="212121"/>
                </a:solidFill>
                <a:latin typeface="Arial"/>
                <a:cs typeface="Arial"/>
              </a:rPr>
              <a:t>datasets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394" y="9606967"/>
            <a:ext cx="771524" cy="46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8</a:t>
            </a:fld>
            <a:endParaRPr spc="-1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3355847" y="5"/>
              <a:ext cx="12149328" cy="73090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67000" y="5751575"/>
              <a:ext cx="13234416" cy="4535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912006" y="8913901"/>
            <a:ext cx="8306434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1670" marR="5080" indent="-649605">
              <a:lnSpc>
                <a:spcPct val="118100"/>
              </a:lnSpc>
              <a:spcBef>
                <a:spcPts val="100"/>
              </a:spcBef>
            </a:pP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212121"/>
                </a:solidFill>
                <a:latin typeface="Arial"/>
                <a:cs typeface="Arial"/>
              </a:rPr>
              <a:t>implementation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11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8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212121"/>
                </a:solidFill>
                <a:latin typeface="Arial"/>
                <a:cs typeface="Arial"/>
              </a:rPr>
              <a:t>PorterStemmer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5" dirty="0">
                <a:solidFill>
                  <a:srgbClr val="212121"/>
                </a:solidFill>
                <a:latin typeface="Arial"/>
                <a:cs typeface="Arial"/>
              </a:rPr>
              <a:t>creating</a:t>
            </a:r>
            <a:r>
              <a:rPr sz="18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sz="1800" spc="80" dirty="0">
                <a:solidFill>
                  <a:srgbClr val="212121"/>
                </a:solidFill>
                <a:latin typeface="Arial"/>
                <a:cs typeface="Arial"/>
              </a:rPr>
              <a:t>function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105" dirty="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sz="18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212121"/>
                </a:solidFill>
                <a:latin typeface="Arial"/>
                <a:cs typeface="Arial"/>
              </a:rPr>
              <a:t>read</a:t>
            </a:r>
            <a:r>
              <a:rPr sz="1800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1800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105" dirty="0">
                <a:solidFill>
                  <a:srgbClr val="212121"/>
                </a:solidFill>
                <a:latin typeface="Arial"/>
                <a:cs typeface="Arial"/>
              </a:rPr>
              <a:t>to  </a:t>
            </a:r>
            <a:r>
              <a:rPr sz="1800" spc="45" dirty="0">
                <a:solidFill>
                  <a:srgbClr val="212121"/>
                </a:solidFill>
                <a:latin typeface="Arial"/>
                <a:cs typeface="Arial"/>
              </a:rPr>
              <a:t>remove </a:t>
            </a:r>
            <a:r>
              <a:rPr sz="1800" spc="105" dirty="0">
                <a:solidFill>
                  <a:srgbClr val="212121"/>
                </a:solidFill>
                <a:latin typeface="Arial"/>
                <a:cs typeface="Arial"/>
              </a:rPr>
              <a:t>twitter</a:t>
            </a:r>
            <a:r>
              <a:rPr sz="1800" spc="-3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212121"/>
                </a:solidFill>
                <a:latin typeface="Arial"/>
                <a:cs typeface="Arial"/>
              </a:rPr>
              <a:t>handles, </a:t>
            </a:r>
            <a:r>
              <a:rPr sz="1800" spc="65" dirty="0">
                <a:solidFill>
                  <a:srgbClr val="212121"/>
                </a:solidFill>
                <a:latin typeface="Arial"/>
                <a:cs typeface="Arial"/>
              </a:rPr>
              <a:t>punctuation, </a:t>
            </a:r>
            <a:r>
              <a:rPr sz="1800" spc="90" dirty="0">
                <a:solidFill>
                  <a:srgbClr val="212121"/>
                </a:solidFill>
                <a:latin typeface="Arial"/>
                <a:cs typeface="Arial"/>
              </a:rPr>
              <a:t>short </a:t>
            </a:r>
            <a:r>
              <a:rPr sz="1800" spc="75" dirty="0">
                <a:solidFill>
                  <a:srgbClr val="212121"/>
                </a:solidFill>
                <a:latin typeface="Arial"/>
                <a:cs typeface="Arial"/>
              </a:rPr>
              <a:t>words </a:t>
            </a:r>
            <a:r>
              <a:rPr sz="1800" spc="60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1800" spc="70" dirty="0">
                <a:solidFill>
                  <a:srgbClr val="212121"/>
                </a:solidFill>
                <a:latin typeface="Arial"/>
                <a:cs typeface="Arial"/>
              </a:rPr>
              <a:t>stopwords.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394" y="9606973"/>
            <a:ext cx="771524" cy="466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140" dirty="0"/>
              <a:t>9</a:t>
            </a:fld>
            <a:endParaRPr spc="-1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1212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755</Words>
  <Application>Microsoft Office PowerPoint</Application>
  <PresentationFormat>Custom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Trebuchet MS</vt:lpstr>
      <vt:lpstr>Office Theme</vt:lpstr>
      <vt:lpstr>Emotion Analysis of Tweet</vt:lpstr>
      <vt:lpstr>Table of Contents</vt:lpstr>
      <vt:lpstr>Abstract</vt:lpstr>
      <vt:lpstr>Introduction</vt:lpstr>
      <vt:lpstr>Flowchart</vt:lpstr>
      <vt:lpstr>PowerPoint Presentation</vt:lpstr>
      <vt:lpstr>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- Models Accuracy</vt:lpstr>
      <vt:lpstr>PowerPoint Presentation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Analysis of Tweet</dc:title>
  <dc:creator>Pardhu Guttula</dc:creator>
  <cp:lastModifiedBy>Pardhu Guttula</cp:lastModifiedBy>
  <cp:revision>1</cp:revision>
  <dcterms:created xsi:type="dcterms:W3CDTF">2023-01-25T06:24:11Z</dcterms:created>
  <dcterms:modified xsi:type="dcterms:W3CDTF">2023-01-25T07:21:22Z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2023-01-25T00:00:00Z</vt:filetime>
  </property>
</Properties>
</file>